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1039" r:id="rId2"/>
    <p:sldId id="1033" r:id="rId3"/>
    <p:sldId id="1037" r:id="rId4"/>
    <p:sldId id="1040" r:id="rId5"/>
    <p:sldId id="1036" r:id="rId6"/>
    <p:sldId id="834" r:id="rId7"/>
    <p:sldId id="1038" r:id="rId8"/>
    <p:sldId id="277" r:id="rId9"/>
    <p:sldId id="955" r:id="rId10"/>
    <p:sldId id="1034" r:id="rId11"/>
    <p:sldId id="101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F7FBE3-1B4B-4589-BBDA-C0B17476A6A8}" v="11" dt="2025-09-06T10:47:08.0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4660"/>
  </p:normalViewPr>
  <p:slideViewPr>
    <p:cSldViewPr snapToGrid="0">
      <p:cViewPr varScale="1">
        <p:scale>
          <a:sx n="75" d="100"/>
          <a:sy n="75" d="100"/>
        </p:scale>
        <p:origin x="62"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C66B91-F55D-468F-80A5-AB22F2CE2CFD}" type="datetimeFigureOut">
              <a:rPr lang="en-GB" smtClean="0"/>
              <a:t>06/09/2025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022FDB-3490-4AD0-AFBF-245299F2C845}" type="slidenum">
              <a:rPr lang="en-GB" smtClean="0"/>
              <a:t>‹#›</a:t>
            </a:fld>
            <a:endParaRPr lang="en-GB"/>
          </a:p>
        </p:txBody>
      </p:sp>
    </p:spTree>
    <p:extLst>
      <p:ext uri="{BB962C8B-B14F-4D97-AF65-F5344CB8AC3E}">
        <p14:creationId xmlns:p14="http://schemas.microsoft.com/office/powerpoint/2010/main" val="178733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What </a:t>
            </a:r>
            <a:r>
              <a:rPr lang="en-US" sz="1200" b="1" i="1" kern="1200" dirty="0">
                <a:solidFill>
                  <a:schemeClr val="tx1"/>
                </a:solidFill>
                <a:effectLst/>
                <a:latin typeface="+mn-lt"/>
                <a:ea typeface="+mn-ea"/>
                <a:cs typeface="+mn-cs"/>
              </a:rPr>
              <a:t>Read Write Inc.</a:t>
            </a:r>
            <a:r>
              <a:rPr lang="en-US" sz="1200" b="1" kern="1200" dirty="0">
                <a:solidFill>
                  <a:schemeClr val="tx1"/>
                </a:solidFill>
                <a:effectLst/>
                <a:latin typeface="+mn-lt"/>
                <a:ea typeface="+mn-ea"/>
                <a:cs typeface="+mn-cs"/>
              </a:rPr>
              <a:t> does is simple </a:t>
            </a:r>
            <a:r>
              <a:rPr lang="en-US" sz="1200" kern="1200" dirty="0">
                <a:solidFill>
                  <a:schemeClr val="tx1"/>
                </a:solidFill>
                <a:effectLst/>
                <a:latin typeface="+mn-lt"/>
                <a:ea typeface="+mn-ea"/>
                <a:cs typeface="+mn-cs"/>
              </a:rPr>
              <a:t>- we teach sounds </a:t>
            </a:r>
            <a:r>
              <a:rPr lang="en-US" sz="1200" i="1" kern="1200" dirty="0">
                <a:solidFill>
                  <a:schemeClr val="tx1"/>
                </a:solidFill>
                <a:effectLst/>
                <a:latin typeface="+mn-lt"/>
                <a:ea typeface="+mn-ea"/>
                <a:cs typeface="+mn-cs"/>
              </a:rPr>
              <a:t>(click),</a:t>
            </a:r>
            <a:r>
              <a:rPr lang="en-US" sz="1200" kern="1200" dirty="0">
                <a:solidFill>
                  <a:schemeClr val="tx1"/>
                </a:solidFill>
                <a:effectLst/>
                <a:latin typeface="+mn-lt"/>
                <a:ea typeface="+mn-ea"/>
                <a:cs typeface="+mn-cs"/>
              </a:rPr>
              <a:t> children </a:t>
            </a:r>
            <a:r>
              <a:rPr lang="en-US" sz="1200" kern="1200" dirty="0" err="1">
                <a:solidFill>
                  <a:schemeClr val="tx1"/>
                </a:solidFill>
                <a:effectLst/>
                <a:latin typeface="+mn-lt"/>
                <a:ea typeface="+mn-ea"/>
                <a:cs typeface="+mn-cs"/>
              </a:rPr>
              <a:t>practise</a:t>
            </a:r>
            <a:r>
              <a:rPr lang="en-US" sz="1200" kern="1200" dirty="0">
                <a:solidFill>
                  <a:schemeClr val="tx1"/>
                </a:solidFill>
                <a:effectLst/>
                <a:latin typeface="+mn-lt"/>
                <a:ea typeface="+mn-ea"/>
                <a:cs typeface="+mn-cs"/>
              </a:rPr>
              <a:t> reading and spelling words containing these sounds (</a:t>
            </a:r>
            <a:r>
              <a:rPr lang="en-US" sz="1200" i="1" kern="1200" dirty="0">
                <a:solidFill>
                  <a:schemeClr val="tx1"/>
                </a:solidFill>
                <a:effectLst/>
                <a:latin typeface="+mn-lt"/>
                <a:ea typeface="+mn-ea"/>
                <a:cs typeface="+mn-cs"/>
              </a:rPr>
              <a:t>click), </a:t>
            </a:r>
            <a:r>
              <a:rPr lang="en-US" sz="1200" kern="1200" dirty="0">
                <a:solidFill>
                  <a:schemeClr val="tx1"/>
                </a:solidFill>
                <a:effectLst/>
                <a:latin typeface="+mn-lt"/>
                <a:ea typeface="+mn-ea"/>
                <a:cs typeface="+mn-cs"/>
              </a:rPr>
              <a:t>then we give children decodable books </a:t>
            </a:r>
            <a:r>
              <a:rPr lang="en-US" sz="1200" i="1" kern="1200" dirty="0">
                <a:solidFill>
                  <a:schemeClr val="tx1"/>
                </a:solidFill>
                <a:effectLst/>
                <a:latin typeface="+mn-lt"/>
                <a:ea typeface="+mn-ea"/>
                <a:cs typeface="+mn-cs"/>
              </a:rPr>
              <a:t>(click) </a:t>
            </a:r>
            <a:r>
              <a:rPr lang="en-US" sz="1200" kern="1200" dirty="0">
                <a:solidFill>
                  <a:schemeClr val="tx1"/>
                </a:solidFill>
                <a:effectLst/>
                <a:latin typeface="+mn-lt"/>
                <a:ea typeface="+mn-ea"/>
                <a:cs typeface="+mn-cs"/>
              </a:rPr>
              <a:t>containing sounds and words they can read. </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They read each Storybook three times at school and again with you at home. </a:t>
            </a:r>
            <a:endParaRPr lang="en-GB" dirty="0">
              <a:effectLst/>
            </a:endParaRPr>
          </a:p>
          <a:p>
            <a:pPr lvl="0"/>
            <a:r>
              <a:rPr lang="en-US" sz="1200" kern="1200" dirty="0">
                <a:solidFill>
                  <a:schemeClr val="tx1"/>
                </a:solidFill>
                <a:effectLst/>
                <a:latin typeface="+mn-lt"/>
                <a:ea typeface="+mn-ea"/>
                <a:cs typeface="+mn-cs"/>
              </a:rPr>
              <a:t>On each reading, children’s fluency increases and the more they can focus on what the story is about.</a:t>
            </a:r>
            <a:endParaRPr lang="en-GB" dirty="0">
              <a:effectLst/>
            </a:endParaRPr>
          </a:p>
          <a:p>
            <a:pPr lvl="0"/>
            <a:r>
              <a:rPr lang="en-US" sz="1200" kern="1200" dirty="0">
                <a:solidFill>
                  <a:schemeClr val="tx1"/>
                </a:solidFill>
                <a:effectLst/>
                <a:latin typeface="+mn-lt"/>
                <a:ea typeface="+mn-ea"/>
                <a:cs typeface="+mn-cs"/>
              </a:rPr>
              <a:t>Children also learn to spell the words they have been reading and develop their ideas into sentences so that they can write about the Storybooks they read.</a:t>
            </a:r>
            <a:endParaRPr lang="en-GB" dirty="0">
              <a:effectLst/>
            </a:endParaRPr>
          </a:p>
          <a:p>
            <a:r>
              <a:rPr lang="en-US" sz="1200" kern="1200" dirty="0">
                <a:solidFill>
                  <a:schemeClr val="tx1"/>
                </a:solidFill>
                <a:effectLst/>
                <a:latin typeface="+mn-lt"/>
                <a:ea typeface="+mn-ea"/>
                <a:cs typeface="+mn-cs"/>
              </a:rPr>
              <a:t> </a:t>
            </a:r>
            <a:endParaRPr lang="en-GB" dirty="0">
              <a:effectLst/>
            </a:endParaRPr>
          </a:p>
          <a:p>
            <a:pPr lvl="0"/>
            <a:r>
              <a:rPr lang="en-US" sz="1200" kern="1200" dirty="0">
                <a:solidFill>
                  <a:schemeClr val="tx1"/>
                </a:solidFill>
                <a:effectLst/>
                <a:latin typeface="+mn-lt"/>
                <a:ea typeface="+mn-ea"/>
                <a:cs typeface="+mn-cs"/>
              </a:rPr>
              <a:t>Alongside this we read stories </a:t>
            </a:r>
            <a:r>
              <a:rPr lang="en-US" sz="1200" b="1" kern="1200" dirty="0">
                <a:solidFill>
                  <a:schemeClr val="tx1"/>
                </a:solidFill>
                <a:effectLst/>
                <a:latin typeface="+mn-lt"/>
                <a:ea typeface="+mn-ea"/>
                <a:cs typeface="+mn-cs"/>
              </a:rPr>
              <a:t>to</a:t>
            </a:r>
            <a:r>
              <a:rPr lang="en-US" sz="1200" kern="1200" dirty="0">
                <a:solidFill>
                  <a:schemeClr val="tx1"/>
                </a:solidFill>
                <a:effectLst/>
                <a:latin typeface="+mn-lt"/>
                <a:ea typeface="+mn-ea"/>
                <a:cs typeface="+mn-cs"/>
              </a:rPr>
              <a:t> children: </a:t>
            </a:r>
            <a:r>
              <a:rPr lang="en-US" sz="1200" i="1" kern="1200" dirty="0">
                <a:solidFill>
                  <a:schemeClr val="tx1"/>
                </a:solidFill>
                <a:effectLst/>
                <a:latin typeface="+mn-lt"/>
                <a:ea typeface="+mn-ea"/>
                <a:cs typeface="+mn-cs"/>
              </a:rPr>
              <a:t>(click)</a:t>
            </a:r>
            <a:r>
              <a:rPr lang="en-US" sz="1200" kern="1200" dirty="0">
                <a:solidFill>
                  <a:schemeClr val="tx1"/>
                </a:solidFill>
                <a:effectLst/>
                <a:latin typeface="+mn-lt"/>
                <a:ea typeface="+mn-ea"/>
                <a:cs typeface="+mn-cs"/>
              </a:rPr>
              <a:t> stories they cannot yet read for themselves</a:t>
            </a:r>
            <a:endParaRPr lang="en-GB" sz="1200"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Our aim is for children to finish the RWI Phonics </a:t>
            </a:r>
            <a:r>
              <a:rPr lang="en-US" sz="1200" kern="1200" dirty="0" err="1">
                <a:solidFill>
                  <a:schemeClr val="tx1"/>
                </a:solidFill>
                <a:effectLst/>
                <a:latin typeface="+mn-lt"/>
                <a:ea typeface="+mn-ea"/>
                <a:cs typeface="+mn-cs"/>
              </a:rPr>
              <a:t>programme</a:t>
            </a:r>
            <a:r>
              <a:rPr lang="en-US" sz="1200" kern="1200" dirty="0">
                <a:solidFill>
                  <a:schemeClr val="tx1"/>
                </a:solidFill>
                <a:effectLst/>
                <a:latin typeface="+mn-lt"/>
                <a:ea typeface="+mn-ea"/>
                <a:cs typeface="+mn-cs"/>
              </a:rPr>
              <a:t> quickly so they can start reading these books for themselves.</a:t>
            </a: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FC51D32-3C34-4CC0-B1C8-B7CDA258413E}" type="slidenum">
              <a:rPr lang="en-GB" smtClean="0"/>
              <a:t>6</a:t>
            </a:fld>
            <a:endParaRPr lang="en-GB"/>
          </a:p>
        </p:txBody>
      </p:sp>
    </p:spTree>
    <p:extLst>
      <p:ext uri="{BB962C8B-B14F-4D97-AF65-F5344CB8AC3E}">
        <p14:creationId xmlns:p14="http://schemas.microsoft.com/office/powerpoint/2010/main" val="36226995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Stories provide a wealth of language we don’t use in everyday talk.</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The more stories, poems and nursery rhymes children know </a:t>
            </a:r>
            <a:r>
              <a:rPr lang="en-US" sz="1200" b="1" kern="1200" dirty="0">
                <a:solidFill>
                  <a:schemeClr val="tx1"/>
                </a:solidFill>
                <a:effectLst/>
                <a:latin typeface="+mn-lt"/>
                <a:ea typeface="+mn-ea"/>
                <a:cs typeface="+mn-cs"/>
              </a:rPr>
              <a:t>well</a:t>
            </a:r>
            <a:r>
              <a:rPr lang="en-US" sz="1200" kern="1200" dirty="0">
                <a:solidFill>
                  <a:schemeClr val="tx1"/>
                </a:solidFill>
                <a:effectLst/>
                <a:latin typeface="+mn-lt"/>
                <a:ea typeface="+mn-ea"/>
                <a:cs typeface="+mn-cs"/>
              </a:rPr>
              <a:t>, the more easily they will be able to understand what they read, when they can read.</a:t>
            </a:r>
          </a:p>
          <a:p>
            <a:r>
              <a:rPr lang="en-GB" dirty="0"/>
              <a:t>In our school:</a:t>
            </a:r>
          </a:p>
          <a:p>
            <a:r>
              <a:rPr lang="en-GB" dirty="0"/>
              <a:t>We make</a:t>
            </a:r>
            <a:r>
              <a:rPr lang="en-GB" baseline="0" dirty="0"/>
              <a:t> time to read stories every day.</a:t>
            </a:r>
          </a:p>
          <a:p>
            <a:r>
              <a:rPr lang="en-GB" dirty="0"/>
              <a:t>We</a:t>
            </a:r>
            <a:r>
              <a:rPr lang="en-GB" baseline="0" dirty="0"/>
              <a:t> h</a:t>
            </a:r>
            <a:r>
              <a:rPr lang="en-GB" dirty="0"/>
              <a:t>ave key stories that the children hear over and over again. </a:t>
            </a:r>
            <a:r>
              <a:rPr lang="en-GB" i="1" dirty="0"/>
              <a:t>(Mention some favourites from your school)</a:t>
            </a:r>
            <a:endParaRPr lang="en-GB" i="0" dirty="0"/>
          </a:p>
          <a:p>
            <a:r>
              <a:rPr lang="en-GB" dirty="0"/>
              <a:t>We</a:t>
            </a:r>
            <a:r>
              <a:rPr lang="en-GB" baseline="0" dirty="0"/>
              <a:t> h</a:t>
            </a:r>
            <a:r>
              <a:rPr lang="en-GB" dirty="0"/>
              <a:t>elp children to learn words and phrases from the story </a:t>
            </a:r>
            <a:r>
              <a:rPr lang="en-GB" i="1" dirty="0"/>
              <a:t>(Demonstrate</a:t>
            </a:r>
            <a:r>
              <a:rPr lang="en-GB" i="1" baseline="0" dirty="0"/>
              <a:t> some key phrases your children know or will know off by heart)</a:t>
            </a:r>
            <a:endParaRPr lang="en-GB" dirty="0"/>
          </a:p>
        </p:txBody>
      </p:sp>
      <p:sp>
        <p:nvSpPr>
          <p:cNvPr id="4" name="Footer Placeholder 3"/>
          <p:cNvSpPr>
            <a:spLocks noGrp="1"/>
          </p:cNvSpPr>
          <p:nvPr>
            <p:ph type="ftr" sz="quarter" idx="10"/>
          </p:nvPr>
        </p:nvSpPr>
        <p:spPr/>
        <p:txBody>
          <a:bodyPr/>
          <a:lstStyle/>
          <a:p>
            <a:pPr>
              <a:defRPr/>
            </a:pPr>
            <a:r>
              <a:rPr lang="en-US" dirty="0">
                <a:solidFill>
                  <a:srgbClr val="000000"/>
                </a:solidFill>
              </a:rPr>
              <a:t>Copyright Ruth Miskin Literacy</a:t>
            </a:r>
          </a:p>
        </p:txBody>
      </p:sp>
      <p:sp>
        <p:nvSpPr>
          <p:cNvPr id="5" name="Slide Number Placeholder 4"/>
          <p:cNvSpPr>
            <a:spLocks noGrp="1"/>
          </p:cNvSpPr>
          <p:nvPr>
            <p:ph type="sldNum" sz="quarter" idx="11"/>
          </p:nvPr>
        </p:nvSpPr>
        <p:spPr/>
        <p:txBody>
          <a:bodyPr/>
          <a:lstStyle/>
          <a:p>
            <a:pPr>
              <a:defRPr/>
            </a:pPr>
            <a:fld id="{37351975-CA05-4734-9F82-596F4DC72541}" type="slidenum">
              <a:rPr lang="en-US" smtClean="0">
                <a:solidFill>
                  <a:srgbClr val="000000"/>
                </a:solidFill>
              </a:rPr>
              <a:pPr>
                <a:defRPr/>
              </a:pPr>
              <a:t>9</a:t>
            </a:fld>
            <a:endParaRPr lang="en-US" dirty="0">
              <a:solidFill>
                <a:srgbClr val="000000"/>
              </a:solidFill>
            </a:endParaRPr>
          </a:p>
        </p:txBody>
      </p:sp>
    </p:spTree>
    <p:extLst>
      <p:ext uri="{BB962C8B-B14F-4D97-AF65-F5344CB8AC3E}">
        <p14:creationId xmlns:p14="http://schemas.microsoft.com/office/powerpoint/2010/main" val="41341758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92E07CC-6AAD-1047-BB31-41E7C9B8EA12}" type="slidenum">
              <a:rPr lang="en-US" smtClean="0"/>
              <a:t>11</a:t>
            </a:fld>
            <a:endParaRPr lang="en-US"/>
          </a:p>
        </p:txBody>
      </p:sp>
    </p:spTree>
    <p:extLst>
      <p:ext uri="{BB962C8B-B14F-4D97-AF65-F5344CB8AC3E}">
        <p14:creationId xmlns:p14="http://schemas.microsoft.com/office/powerpoint/2010/main" val="9792199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F785C-E328-57E9-285A-6DC0C86B924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7602A41-2247-179C-28F4-43DB2FFFB68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64F022-914A-3834-42DF-98411AE735DB}"/>
              </a:ext>
            </a:extLst>
          </p:cNvPr>
          <p:cNvSpPr>
            <a:spLocks noGrp="1"/>
          </p:cNvSpPr>
          <p:nvPr>
            <p:ph type="dt" sz="half" idx="10"/>
          </p:nvPr>
        </p:nvSpPr>
        <p:spPr/>
        <p:txBody>
          <a:bodyPr/>
          <a:lstStyle/>
          <a:p>
            <a:fld id="{75F3A1D7-F0A3-44D5-ADD9-33A9F0324430}" type="datetimeFigureOut">
              <a:rPr lang="en-GB" smtClean="0"/>
              <a:t>06/09/2025</a:t>
            </a:fld>
            <a:endParaRPr lang="en-GB"/>
          </a:p>
        </p:txBody>
      </p:sp>
      <p:sp>
        <p:nvSpPr>
          <p:cNvPr id="5" name="Footer Placeholder 4">
            <a:extLst>
              <a:ext uri="{FF2B5EF4-FFF2-40B4-BE49-F238E27FC236}">
                <a16:creationId xmlns:a16="http://schemas.microsoft.com/office/drawing/2014/main" id="{BEDAF00D-37AA-1EE7-E042-408490827D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0A2247-F16D-B795-2C23-B6D93D5951A2}"/>
              </a:ext>
            </a:extLst>
          </p:cNvPr>
          <p:cNvSpPr>
            <a:spLocks noGrp="1"/>
          </p:cNvSpPr>
          <p:nvPr>
            <p:ph type="sldNum" sz="quarter" idx="12"/>
          </p:nvPr>
        </p:nvSpPr>
        <p:spPr/>
        <p:txBody>
          <a:bodyPr/>
          <a:lstStyle/>
          <a:p>
            <a:fld id="{9E6FEEE4-A238-4C16-AF32-4F78DF95DF24}" type="slidenum">
              <a:rPr lang="en-GB" smtClean="0"/>
              <a:t>‹#›</a:t>
            </a:fld>
            <a:endParaRPr lang="en-GB"/>
          </a:p>
        </p:txBody>
      </p:sp>
    </p:spTree>
    <p:extLst>
      <p:ext uri="{BB962C8B-B14F-4D97-AF65-F5344CB8AC3E}">
        <p14:creationId xmlns:p14="http://schemas.microsoft.com/office/powerpoint/2010/main" val="38732873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6C3DD-1E7C-7779-3FBA-ABDFA2EB8A5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D3723DD-0E0A-A143-2166-ADDB3958B11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AC7E4D-C9D2-A2D4-DB5B-C30D1A923F48}"/>
              </a:ext>
            </a:extLst>
          </p:cNvPr>
          <p:cNvSpPr>
            <a:spLocks noGrp="1"/>
          </p:cNvSpPr>
          <p:nvPr>
            <p:ph type="dt" sz="half" idx="10"/>
          </p:nvPr>
        </p:nvSpPr>
        <p:spPr/>
        <p:txBody>
          <a:bodyPr/>
          <a:lstStyle/>
          <a:p>
            <a:fld id="{75F3A1D7-F0A3-44D5-ADD9-33A9F0324430}" type="datetimeFigureOut">
              <a:rPr lang="en-GB" smtClean="0"/>
              <a:t>06/09/2025</a:t>
            </a:fld>
            <a:endParaRPr lang="en-GB"/>
          </a:p>
        </p:txBody>
      </p:sp>
      <p:sp>
        <p:nvSpPr>
          <p:cNvPr id="5" name="Footer Placeholder 4">
            <a:extLst>
              <a:ext uri="{FF2B5EF4-FFF2-40B4-BE49-F238E27FC236}">
                <a16:creationId xmlns:a16="http://schemas.microsoft.com/office/drawing/2014/main" id="{F14C2E25-F085-787B-6478-AA975F33D4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5D1D16-97D5-C8E2-2E00-F4728E4F6EAE}"/>
              </a:ext>
            </a:extLst>
          </p:cNvPr>
          <p:cNvSpPr>
            <a:spLocks noGrp="1"/>
          </p:cNvSpPr>
          <p:nvPr>
            <p:ph type="sldNum" sz="quarter" idx="12"/>
          </p:nvPr>
        </p:nvSpPr>
        <p:spPr/>
        <p:txBody>
          <a:bodyPr/>
          <a:lstStyle/>
          <a:p>
            <a:fld id="{9E6FEEE4-A238-4C16-AF32-4F78DF95DF24}" type="slidenum">
              <a:rPr lang="en-GB" smtClean="0"/>
              <a:t>‹#›</a:t>
            </a:fld>
            <a:endParaRPr lang="en-GB"/>
          </a:p>
        </p:txBody>
      </p:sp>
    </p:spTree>
    <p:extLst>
      <p:ext uri="{BB962C8B-B14F-4D97-AF65-F5344CB8AC3E}">
        <p14:creationId xmlns:p14="http://schemas.microsoft.com/office/powerpoint/2010/main" val="8381011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98BFFF-DA81-1A03-45A4-074A4B1CBFF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8A3BE43-421A-510C-7BF8-0EFE4496B59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DD6D3F4-EFEE-025B-0253-FD8E05A94437}"/>
              </a:ext>
            </a:extLst>
          </p:cNvPr>
          <p:cNvSpPr>
            <a:spLocks noGrp="1"/>
          </p:cNvSpPr>
          <p:nvPr>
            <p:ph type="dt" sz="half" idx="10"/>
          </p:nvPr>
        </p:nvSpPr>
        <p:spPr/>
        <p:txBody>
          <a:bodyPr/>
          <a:lstStyle/>
          <a:p>
            <a:fld id="{75F3A1D7-F0A3-44D5-ADD9-33A9F0324430}" type="datetimeFigureOut">
              <a:rPr lang="en-GB" smtClean="0"/>
              <a:t>06/09/2025</a:t>
            </a:fld>
            <a:endParaRPr lang="en-GB"/>
          </a:p>
        </p:txBody>
      </p:sp>
      <p:sp>
        <p:nvSpPr>
          <p:cNvPr id="5" name="Footer Placeholder 4">
            <a:extLst>
              <a:ext uri="{FF2B5EF4-FFF2-40B4-BE49-F238E27FC236}">
                <a16:creationId xmlns:a16="http://schemas.microsoft.com/office/drawing/2014/main" id="{6D7A7460-98DD-BAE2-5E05-99152F3AA0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EBA47A-6779-E3E1-76DA-8881EE1CF1D2}"/>
              </a:ext>
            </a:extLst>
          </p:cNvPr>
          <p:cNvSpPr>
            <a:spLocks noGrp="1"/>
          </p:cNvSpPr>
          <p:nvPr>
            <p:ph type="sldNum" sz="quarter" idx="12"/>
          </p:nvPr>
        </p:nvSpPr>
        <p:spPr/>
        <p:txBody>
          <a:bodyPr/>
          <a:lstStyle/>
          <a:p>
            <a:fld id="{9E6FEEE4-A238-4C16-AF32-4F78DF95DF24}" type="slidenum">
              <a:rPr lang="en-GB" smtClean="0"/>
              <a:t>‹#›</a:t>
            </a:fld>
            <a:endParaRPr lang="en-GB"/>
          </a:p>
        </p:txBody>
      </p:sp>
    </p:spTree>
    <p:extLst>
      <p:ext uri="{BB962C8B-B14F-4D97-AF65-F5344CB8AC3E}">
        <p14:creationId xmlns:p14="http://schemas.microsoft.com/office/powerpoint/2010/main" val="2338536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1E4F7E-8AF4-04C1-8AD0-6F6F6E7212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4AF7FA7-3770-D8CE-1796-7BDF67F6892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B3F59AC-DBBB-9382-11AA-7B03ACDAB73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22D99A4-1D3C-75FA-4A70-D75E15436FE0}"/>
              </a:ext>
            </a:extLst>
          </p:cNvPr>
          <p:cNvSpPr>
            <a:spLocks noGrp="1"/>
          </p:cNvSpPr>
          <p:nvPr>
            <p:ph type="dt" sz="half" idx="10"/>
          </p:nvPr>
        </p:nvSpPr>
        <p:spPr/>
        <p:txBody>
          <a:bodyPr/>
          <a:lstStyle/>
          <a:p>
            <a:fld id="{75F3A1D7-F0A3-44D5-ADD9-33A9F0324430}" type="datetimeFigureOut">
              <a:rPr lang="en-GB" smtClean="0"/>
              <a:t>06/09/2025</a:t>
            </a:fld>
            <a:endParaRPr lang="en-GB"/>
          </a:p>
        </p:txBody>
      </p:sp>
      <p:sp>
        <p:nvSpPr>
          <p:cNvPr id="6" name="Footer Placeholder 5">
            <a:extLst>
              <a:ext uri="{FF2B5EF4-FFF2-40B4-BE49-F238E27FC236}">
                <a16:creationId xmlns:a16="http://schemas.microsoft.com/office/drawing/2014/main" id="{DC29DBC7-2686-D97E-7E86-99AFA0B0B8C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DB1E24-1DDD-9563-50A0-AF00B185FF28}"/>
              </a:ext>
            </a:extLst>
          </p:cNvPr>
          <p:cNvSpPr>
            <a:spLocks noGrp="1"/>
          </p:cNvSpPr>
          <p:nvPr>
            <p:ph type="sldNum" sz="quarter" idx="12"/>
          </p:nvPr>
        </p:nvSpPr>
        <p:spPr/>
        <p:txBody>
          <a:bodyPr/>
          <a:lstStyle/>
          <a:p>
            <a:fld id="{9E6FEEE4-A238-4C16-AF32-4F78DF95DF24}" type="slidenum">
              <a:rPr lang="en-GB" smtClean="0"/>
              <a:t>‹#›</a:t>
            </a:fld>
            <a:endParaRPr lang="en-GB"/>
          </a:p>
        </p:txBody>
      </p:sp>
    </p:spTree>
    <p:extLst>
      <p:ext uri="{BB962C8B-B14F-4D97-AF65-F5344CB8AC3E}">
        <p14:creationId xmlns:p14="http://schemas.microsoft.com/office/powerpoint/2010/main" val="2423002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CE2C1-8797-1127-468C-B99C98454FE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5585A25-E256-0BFE-7B47-E046D25C014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4A6251E-C24B-58F0-95A8-FB629A56ABD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2D956C5-BB23-9455-280D-9FA46546317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7D78286-9555-320F-279C-1E347DAC0C7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AE97F5C-9DC8-EFD9-A601-A51A1094FFEA}"/>
              </a:ext>
            </a:extLst>
          </p:cNvPr>
          <p:cNvSpPr>
            <a:spLocks noGrp="1"/>
          </p:cNvSpPr>
          <p:nvPr>
            <p:ph type="dt" sz="half" idx="10"/>
          </p:nvPr>
        </p:nvSpPr>
        <p:spPr/>
        <p:txBody>
          <a:bodyPr/>
          <a:lstStyle/>
          <a:p>
            <a:fld id="{75F3A1D7-F0A3-44D5-ADD9-33A9F0324430}" type="datetimeFigureOut">
              <a:rPr lang="en-GB" smtClean="0"/>
              <a:t>06/09/2025</a:t>
            </a:fld>
            <a:endParaRPr lang="en-GB"/>
          </a:p>
        </p:txBody>
      </p:sp>
      <p:sp>
        <p:nvSpPr>
          <p:cNvPr id="8" name="Footer Placeholder 7">
            <a:extLst>
              <a:ext uri="{FF2B5EF4-FFF2-40B4-BE49-F238E27FC236}">
                <a16:creationId xmlns:a16="http://schemas.microsoft.com/office/drawing/2014/main" id="{6460D1C0-E2B0-1EFF-F925-B63E041BC5B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437F5C4-4CC7-C4A5-D7F9-8950ECC5721B}"/>
              </a:ext>
            </a:extLst>
          </p:cNvPr>
          <p:cNvSpPr>
            <a:spLocks noGrp="1"/>
          </p:cNvSpPr>
          <p:nvPr>
            <p:ph type="sldNum" sz="quarter" idx="12"/>
          </p:nvPr>
        </p:nvSpPr>
        <p:spPr/>
        <p:txBody>
          <a:bodyPr/>
          <a:lstStyle/>
          <a:p>
            <a:fld id="{9E6FEEE4-A238-4C16-AF32-4F78DF95DF24}" type="slidenum">
              <a:rPr lang="en-GB" smtClean="0"/>
              <a:t>‹#›</a:t>
            </a:fld>
            <a:endParaRPr lang="en-GB"/>
          </a:p>
        </p:txBody>
      </p:sp>
    </p:spTree>
    <p:extLst>
      <p:ext uri="{BB962C8B-B14F-4D97-AF65-F5344CB8AC3E}">
        <p14:creationId xmlns:p14="http://schemas.microsoft.com/office/powerpoint/2010/main" val="30451682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F870A-0AEA-88E4-2322-837DEBD84E5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0FEF7A4-607C-AD99-41AE-B1291E901C00}"/>
              </a:ext>
            </a:extLst>
          </p:cNvPr>
          <p:cNvSpPr>
            <a:spLocks noGrp="1"/>
          </p:cNvSpPr>
          <p:nvPr>
            <p:ph type="dt" sz="half" idx="10"/>
          </p:nvPr>
        </p:nvSpPr>
        <p:spPr/>
        <p:txBody>
          <a:bodyPr/>
          <a:lstStyle/>
          <a:p>
            <a:fld id="{75F3A1D7-F0A3-44D5-ADD9-33A9F0324430}" type="datetimeFigureOut">
              <a:rPr lang="en-GB" smtClean="0"/>
              <a:t>06/09/2025</a:t>
            </a:fld>
            <a:endParaRPr lang="en-GB"/>
          </a:p>
        </p:txBody>
      </p:sp>
      <p:sp>
        <p:nvSpPr>
          <p:cNvPr id="4" name="Footer Placeholder 3">
            <a:extLst>
              <a:ext uri="{FF2B5EF4-FFF2-40B4-BE49-F238E27FC236}">
                <a16:creationId xmlns:a16="http://schemas.microsoft.com/office/drawing/2014/main" id="{99A2C1A6-05D3-8990-E8C0-AEAFEFEA5D3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6F39DD3-5FFA-4946-BBFB-6F6B8E372113}"/>
              </a:ext>
            </a:extLst>
          </p:cNvPr>
          <p:cNvSpPr>
            <a:spLocks noGrp="1"/>
          </p:cNvSpPr>
          <p:nvPr>
            <p:ph type="sldNum" sz="quarter" idx="12"/>
          </p:nvPr>
        </p:nvSpPr>
        <p:spPr/>
        <p:txBody>
          <a:bodyPr/>
          <a:lstStyle/>
          <a:p>
            <a:fld id="{9E6FEEE4-A238-4C16-AF32-4F78DF95DF24}" type="slidenum">
              <a:rPr lang="en-GB" smtClean="0"/>
              <a:t>‹#›</a:t>
            </a:fld>
            <a:endParaRPr lang="en-GB"/>
          </a:p>
        </p:txBody>
      </p:sp>
    </p:spTree>
    <p:extLst>
      <p:ext uri="{BB962C8B-B14F-4D97-AF65-F5344CB8AC3E}">
        <p14:creationId xmlns:p14="http://schemas.microsoft.com/office/powerpoint/2010/main" val="41372879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ED1BC2D-0128-4F76-F3BD-5AFE009FCB76}"/>
              </a:ext>
            </a:extLst>
          </p:cNvPr>
          <p:cNvSpPr>
            <a:spLocks noGrp="1"/>
          </p:cNvSpPr>
          <p:nvPr>
            <p:ph type="dt" sz="half" idx="10"/>
          </p:nvPr>
        </p:nvSpPr>
        <p:spPr/>
        <p:txBody>
          <a:bodyPr/>
          <a:lstStyle/>
          <a:p>
            <a:fld id="{75F3A1D7-F0A3-44D5-ADD9-33A9F0324430}" type="datetimeFigureOut">
              <a:rPr lang="en-GB" smtClean="0"/>
              <a:t>06/09/2025</a:t>
            </a:fld>
            <a:endParaRPr lang="en-GB"/>
          </a:p>
        </p:txBody>
      </p:sp>
      <p:sp>
        <p:nvSpPr>
          <p:cNvPr id="3" name="Footer Placeholder 2">
            <a:extLst>
              <a:ext uri="{FF2B5EF4-FFF2-40B4-BE49-F238E27FC236}">
                <a16:creationId xmlns:a16="http://schemas.microsoft.com/office/drawing/2014/main" id="{8F1ACAF0-1243-1B1C-4294-6554B6BFA8C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F10CBF-AB5B-5B37-0B5A-7F92561AA333}"/>
              </a:ext>
            </a:extLst>
          </p:cNvPr>
          <p:cNvSpPr>
            <a:spLocks noGrp="1"/>
          </p:cNvSpPr>
          <p:nvPr>
            <p:ph type="sldNum" sz="quarter" idx="12"/>
          </p:nvPr>
        </p:nvSpPr>
        <p:spPr/>
        <p:txBody>
          <a:bodyPr/>
          <a:lstStyle/>
          <a:p>
            <a:fld id="{9E6FEEE4-A238-4C16-AF32-4F78DF95DF24}" type="slidenum">
              <a:rPr lang="en-GB" smtClean="0"/>
              <a:t>‹#›</a:t>
            </a:fld>
            <a:endParaRPr lang="en-GB"/>
          </a:p>
        </p:txBody>
      </p:sp>
    </p:spTree>
    <p:extLst>
      <p:ext uri="{BB962C8B-B14F-4D97-AF65-F5344CB8AC3E}">
        <p14:creationId xmlns:p14="http://schemas.microsoft.com/office/powerpoint/2010/main" val="35984858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33933-8214-5E3C-3B37-F7AE77E4CD7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57F34F7-F821-17AD-C2B2-8506C898C3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CF7FE4B-1FA9-0070-C2A7-669175DF90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4B84BA5-5FED-8F2E-B52E-89D7B214DAC2}"/>
              </a:ext>
            </a:extLst>
          </p:cNvPr>
          <p:cNvSpPr>
            <a:spLocks noGrp="1"/>
          </p:cNvSpPr>
          <p:nvPr>
            <p:ph type="dt" sz="half" idx="10"/>
          </p:nvPr>
        </p:nvSpPr>
        <p:spPr/>
        <p:txBody>
          <a:bodyPr/>
          <a:lstStyle/>
          <a:p>
            <a:fld id="{75F3A1D7-F0A3-44D5-ADD9-33A9F0324430}" type="datetimeFigureOut">
              <a:rPr lang="en-GB" smtClean="0"/>
              <a:t>06/09/2025</a:t>
            </a:fld>
            <a:endParaRPr lang="en-GB"/>
          </a:p>
        </p:txBody>
      </p:sp>
      <p:sp>
        <p:nvSpPr>
          <p:cNvPr id="6" name="Footer Placeholder 5">
            <a:extLst>
              <a:ext uri="{FF2B5EF4-FFF2-40B4-BE49-F238E27FC236}">
                <a16:creationId xmlns:a16="http://schemas.microsoft.com/office/drawing/2014/main" id="{44534203-5907-444E-F47E-BF6012FD77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DFA1C4-1FB2-B92F-00CA-0CDABC6A7357}"/>
              </a:ext>
            </a:extLst>
          </p:cNvPr>
          <p:cNvSpPr>
            <a:spLocks noGrp="1"/>
          </p:cNvSpPr>
          <p:nvPr>
            <p:ph type="sldNum" sz="quarter" idx="12"/>
          </p:nvPr>
        </p:nvSpPr>
        <p:spPr/>
        <p:txBody>
          <a:bodyPr/>
          <a:lstStyle/>
          <a:p>
            <a:fld id="{9E6FEEE4-A238-4C16-AF32-4F78DF95DF24}" type="slidenum">
              <a:rPr lang="en-GB" smtClean="0"/>
              <a:t>‹#›</a:t>
            </a:fld>
            <a:endParaRPr lang="en-GB"/>
          </a:p>
        </p:txBody>
      </p:sp>
    </p:spTree>
    <p:extLst>
      <p:ext uri="{BB962C8B-B14F-4D97-AF65-F5344CB8AC3E}">
        <p14:creationId xmlns:p14="http://schemas.microsoft.com/office/powerpoint/2010/main" val="7370651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0A2B4-BDE9-0FCB-BDF5-AF4B42C67A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C30A209-8BF1-A17A-0F61-E7C9BB6F68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79BF8EF-3D9B-39D4-E1D1-CA8A23A483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8BB8181-3A5B-13EF-6D99-E3DAF807E6D5}"/>
              </a:ext>
            </a:extLst>
          </p:cNvPr>
          <p:cNvSpPr>
            <a:spLocks noGrp="1"/>
          </p:cNvSpPr>
          <p:nvPr>
            <p:ph type="dt" sz="half" idx="10"/>
          </p:nvPr>
        </p:nvSpPr>
        <p:spPr/>
        <p:txBody>
          <a:bodyPr/>
          <a:lstStyle/>
          <a:p>
            <a:fld id="{75F3A1D7-F0A3-44D5-ADD9-33A9F0324430}" type="datetimeFigureOut">
              <a:rPr lang="en-GB" smtClean="0"/>
              <a:t>06/09/2025</a:t>
            </a:fld>
            <a:endParaRPr lang="en-GB"/>
          </a:p>
        </p:txBody>
      </p:sp>
      <p:sp>
        <p:nvSpPr>
          <p:cNvPr id="6" name="Footer Placeholder 5">
            <a:extLst>
              <a:ext uri="{FF2B5EF4-FFF2-40B4-BE49-F238E27FC236}">
                <a16:creationId xmlns:a16="http://schemas.microsoft.com/office/drawing/2014/main" id="{BB894601-6A90-8126-918D-9D5E1FAA28E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206A2B-5E66-5906-F775-ACA3274404DB}"/>
              </a:ext>
            </a:extLst>
          </p:cNvPr>
          <p:cNvSpPr>
            <a:spLocks noGrp="1"/>
          </p:cNvSpPr>
          <p:nvPr>
            <p:ph type="sldNum" sz="quarter" idx="12"/>
          </p:nvPr>
        </p:nvSpPr>
        <p:spPr/>
        <p:txBody>
          <a:bodyPr/>
          <a:lstStyle/>
          <a:p>
            <a:fld id="{9E6FEEE4-A238-4C16-AF32-4F78DF95DF24}" type="slidenum">
              <a:rPr lang="en-GB" smtClean="0"/>
              <a:t>‹#›</a:t>
            </a:fld>
            <a:endParaRPr lang="en-GB"/>
          </a:p>
        </p:txBody>
      </p:sp>
    </p:spTree>
    <p:extLst>
      <p:ext uri="{BB962C8B-B14F-4D97-AF65-F5344CB8AC3E}">
        <p14:creationId xmlns:p14="http://schemas.microsoft.com/office/powerpoint/2010/main" val="3688859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30A27-D4FE-BD78-BE1A-792D8BC6A1A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5A750B7-12E9-A2E3-14B5-10D9F51B3A4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7BD912-619F-918A-AB0C-907ABAF46077}"/>
              </a:ext>
            </a:extLst>
          </p:cNvPr>
          <p:cNvSpPr>
            <a:spLocks noGrp="1"/>
          </p:cNvSpPr>
          <p:nvPr>
            <p:ph type="dt" sz="half" idx="10"/>
          </p:nvPr>
        </p:nvSpPr>
        <p:spPr/>
        <p:txBody>
          <a:bodyPr/>
          <a:lstStyle/>
          <a:p>
            <a:fld id="{75F3A1D7-F0A3-44D5-ADD9-33A9F0324430}" type="datetimeFigureOut">
              <a:rPr lang="en-GB" smtClean="0"/>
              <a:t>06/09/2025</a:t>
            </a:fld>
            <a:endParaRPr lang="en-GB"/>
          </a:p>
        </p:txBody>
      </p:sp>
      <p:sp>
        <p:nvSpPr>
          <p:cNvPr id="5" name="Footer Placeholder 4">
            <a:extLst>
              <a:ext uri="{FF2B5EF4-FFF2-40B4-BE49-F238E27FC236}">
                <a16:creationId xmlns:a16="http://schemas.microsoft.com/office/drawing/2014/main" id="{DC62F90C-9579-C026-FB33-5861CEE9FF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75B5C9-E88D-14DC-2DB8-936AF2E68951}"/>
              </a:ext>
            </a:extLst>
          </p:cNvPr>
          <p:cNvSpPr>
            <a:spLocks noGrp="1"/>
          </p:cNvSpPr>
          <p:nvPr>
            <p:ph type="sldNum" sz="quarter" idx="12"/>
          </p:nvPr>
        </p:nvSpPr>
        <p:spPr/>
        <p:txBody>
          <a:bodyPr/>
          <a:lstStyle/>
          <a:p>
            <a:fld id="{9E6FEEE4-A238-4C16-AF32-4F78DF95DF24}" type="slidenum">
              <a:rPr lang="en-GB" smtClean="0"/>
              <a:t>‹#›</a:t>
            </a:fld>
            <a:endParaRPr lang="en-GB"/>
          </a:p>
        </p:txBody>
      </p:sp>
    </p:spTree>
    <p:extLst>
      <p:ext uri="{BB962C8B-B14F-4D97-AF65-F5344CB8AC3E}">
        <p14:creationId xmlns:p14="http://schemas.microsoft.com/office/powerpoint/2010/main" val="227720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D031D9B-B318-4733-8B21-62ED9A8EBE7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9C64F87-AD03-4BEC-BD86-31BCF7BD4FB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8A002B-EE7B-9A59-3B98-30B06B18D407}"/>
              </a:ext>
            </a:extLst>
          </p:cNvPr>
          <p:cNvSpPr>
            <a:spLocks noGrp="1"/>
          </p:cNvSpPr>
          <p:nvPr>
            <p:ph type="dt" sz="half" idx="10"/>
          </p:nvPr>
        </p:nvSpPr>
        <p:spPr/>
        <p:txBody>
          <a:bodyPr/>
          <a:lstStyle/>
          <a:p>
            <a:fld id="{75F3A1D7-F0A3-44D5-ADD9-33A9F0324430}" type="datetimeFigureOut">
              <a:rPr lang="en-GB" smtClean="0"/>
              <a:t>06/09/2025</a:t>
            </a:fld>
            <a:endParaRPr lang="en-GB"/>
          </a:p>
        </p:txBody>
      </p:sp>
      <p:sp>
        <p:nvSpPr>
          <p:cNvPr id="5" name="Footer Placeholder 4">
            <a:extLst>
              <a:ext uri="{FF2B5EF4-FFF2-40B4-BE49-F238E27FC236}">
                <a16:creationId xmlns:a16="http://schemas.microsoft.com/office/drawing/2014/main" id="{2B91B154-44CB-5E18-239C-5DAFAEFD30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CF708E-CBC4-51E6-9F96-9A820D5E4FC8}"/>
              </a:ext>
            </a:extLst>
          </p:cNvPr>
          <p:cNvSpPr>
            <a:spLocks noGrp="1"/>
          </p:cNvSpPr>
          <p:nvPr>
            <p:ph type="sldNum" sz="quarter" idx="12"/>
          </p:nvPr>
        </p:nvSpPr>
        <p:spPr/>
        <p:txBody>
          <a:bodyPr/>
          <a:lstStyle/>
          <a:p>
            <a:fld id="{9E6FEEE4-A238-4C16-AF32-4F78DF95DF24}" type="slidenum">
              <a:rPr lang="en-GB" smtClean="0"/>
              <a:t>‹#›</a:t>
            </a:fld>
            <a:endParaRPr lang="en-GB"/>
          </a:p>
        </p:txBody>
      </p:sp>
    </p:spTree>
    <p:extLst>
      <p:ext uri="{BB962C8B-B14F-4D97-AF65-F5344CB8AC3E}">
        <p14:creationId xmlns:p14="http://schemas.microsoft.com/office/powerpoint/2010/main" val="8197617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B2F9992-4DE9-F20D-1A0D-94171E41FE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5D4AC42-BE35-B8F0-B0E1-5CA728B50D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2EB330-AE36-7E60-131E-4077CB4A32E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F3A1D7-F0A3-44D5-ADD9-33A9F0324430}" type="datetimeFigureOut">
              <a:rPr lang="en-GB" smtClean="0"/>
              <a:t>06/09/2025</a:t>
            </a:fld>
            <a:endParaRPr lang="en-GB"/>
          </a:p>
        </p:txBody>
      </p:sp>
      <p:sp>
        <p:nvSpPr>
          <p:cNvPr id="5" name="Footer Placeholder 4">
            <a:extLst>
              <a:ext uri="{FF2B5EF4-FFF2-40B4-BE49-F238E27FC236}">
                <a16:creationId xmlns:a16="http://schemas.microsoft.com/office/drawing/2014/main" id="{457D961E-8BBF-617F-428A-7A43923CC38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41A7651-AD2C-6DE7-9E1B-29FBB40A014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6FEEE4-A238-4C16-AF32-4F78DF95DF24}" type="slidenum">
              <a:rPr lang="en-GB" smtClean="0"/>
              <a:t>‹#›</a:t>
            </a:fld>
            <a:endParaRPr lang="en-GB"/>
          </a:p>
        </p:txBody>
      </p:sp>
    </p:spTree>
    <p:extLst>
      <p:ext uri="{BB962C8B-B14F-4D97-AF65-F5344CB8AC3E}">
        <p14:creationId xmlns:p14="http://schemas.microsoft.com/office/powerpoint/2010/main" val="445211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2.emf"/><Relationship Id="rId13" Type="http://schemas.openxmlformats.org/officeDocument/2006/relationships/image" Target="../media/image17.emf"/><Relationship Id="rId18" Type="http://schemas.openxmlformats.org/officeDocument/2006/relationships/image" Target="../media/image22.png"/><Relationship Id="rId26" Type="http://schemas.openxmlformats.org/officeDocument/2006/relationships/image" Target="../media/image30.emf"/><Relationship Id="rId3" Type="http://schemas.openxmlformats.org/officeDocument/2006/relationships/image" Target="../media/image7.jpeg"/><Relationship Id="rId21" Type="http://schemas.openxmlformats.org/officeDocument/2006/relationships/image" Target="../media/image25.emf"/><Relationship Id="rId7" Type="http://schemas.openxmlformats.org/officeDocument/2006/relationships/image" Target="../media/image11.emf"/><Relationship Id="rId12" Type="http://schemas.openxmlformats.org/officeDocument/2006/relationships/image" Target="../media/image16.emf"/><Relationship Id="rId17" Type="http://schemas.openxmlformats.org/officeDocument/2006/relationships/image" Target="../media/image21.jpeg"/><Relationship Id="rId25" Type="http://schemas.openxmlformats.org/officeDocument/2006/relationships/image" Target="../media/image29.emf"/><Relationship Id="rId2" Type="http://schemas.openxmlformats.org/officeDocument/2006/relationships/notesSlide" Target="../notesSlides/notesSlide1.xml"/><Relationship Id="rId16" Type="http://schemas.openxmlformats.org/officeDocument/2006/relationships/image" Target="../media/image20.jpeg"/><Relationship Id="rId20"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10.emf"/><Relationship Id="rId11" Type="http://schemas.openxmlformats.org/officeDocument/2006/relationships/image" Target="../media/image15.jpeg"/><Relationship Id="rId24" Type="http://schemas.openxmlformats.org/officeDocument/2006/relationships/image" Target="../media/image28.emf"/><Relationship Id="rId5" Type="http://schemas.openxmlformats.org/officeDocument/2006/relationships/image" Target="../media/image9.jpeg"/><Relationship Id="rId15" Type="http://schemas.openxmlformats.org/officeDocument/2006/relationships/image" Target="../media/image19.jpeg"/><Relationship Id="rId23" Type="http://schemas.openxmlformats.org/officeDocument/2006/relationships/image" Target="../media/image27.emf"/><Relationship Id="rId10" Type="http://schemas.openxmlformats.org/officeDocument/2006/relationships/image" Target="../media/image14.emf"/><Relationship Id="rId19" Type="http://schemas.openxmlformats.org/officeDocument/2006/relationships/image" Target="../media/image23.png"/><Relationship Id="rId4" Type="http://schemas.openxmlformats.org/officeDocument/2006/relationships/image" Target="../media/image8.jpeg"/><Relationship Id="rId9" Type="http://schemas.openxmlformats.org/officeDocument/2006/relationships/image" Target="../media/image13.emf"/><Relationship Id="rId14" Type="http://schemas.openxmlformats.org/officeDocument/2006/relationships/image" Target="../media/image18.png"/><Relationship Id="rId22" Type="http://schemas.openxmlformats.org/officeDocument/2006/relationships/image" Target="../media/image26.emf"/></Relationships>
</file>

<file path=ppt/slides/_rels/slide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 Id="rId9" Type="http://schemas.openxmlformats.org/officeDocument/2006/relationships/image" Target="../media/image39.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ruthmiskin.com/en/parents/"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www.oxfordowl.co.uk/Reading/" TargetMode="External"/><Relationship Id="rId4" Type="http://schemas.openxmlformats.org/officeDocument/2006/relationships/hyperlink" Target="https://www.facebook.com/miskin.educa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88D2C-BB9F-A953-DEF0-54ACBF9263A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D9A98D1-3E37-E1F9-BB48-B7AE84D6346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4BE2242D-5D05-32F8-43FB-5F75F97698AD}"/>
              </a:ext>
            </a:extLst>
          </p:cNvPr>
          <p:cNvPicPr>
            <a:picLocks noChangeAspect="1"/>
          </p:cNvPicPr>
          <p:nvPr/>
        </p:nvPicPr>
        <p:blipFill>
          <a:blip r:embed="rId2"/>
          <a:stretch>
            <a:fillRect/>
          </a:stretch>
        </p:blipFill>
        <p:spPr>
          <a:xfrm>
            <a:off x="0" y="1730232"/>
            <a:ext cx="12192000" cy="3051459"/>
          </a:xfrm>
          <a:prstGeom prst="rect">
            <a:avLst/>
          </a:prstGeom>
        </p:spPr>
      </p:pic>
    </p:spTree>
    <p:extLst>
      <p:ext uri="{BB962C8B-B14F-4D97-AF65-F5344CB8AC3E}">
        <p14:creationId xmlns:p14="http://schemas.microsoft.com/office/powerpoint/2010/main" val="3458067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E1612-7DDC-D385-D77E-C56B5B52914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22E5B95-06B5-22B5-F749-5AC28FB957EE}"/>
              </a:ext>
            </a:extLst>
          </p:cNvPr>
          <p:cNvSpPr>
            <a:spLocks noGrp="1"/>
          </p:cNvSpPr>
          <p:nvPr>
            <p:ph idx="1"/>
          </p:nvPr>
        </p:nvSpPr>
        <p:spPr/>
        <p:txBody>
          <a:bodyPr/>
          <a:lstStyle/>
          <a:p>
            <a:endParaRPr lang="en-GB"/>
          </a:p>
        </p:txBody>
      </p:sp>
      <p:pic>
        <p:nvPicPr>
          <p:cNvPr id="8" name="Picture 7">
            <a:extLst>
              <a:ext uri="{FF2B5EF4-FFF2-40B4-BE49-F238E27FC236}">
                <a16:creationId xmlns:a16="http://schemas.microsoft.com/office/drawing/2014/main" id="{BC4D0065-322D-D97B-2D8E-23016CA4C1C9}"/>
              </a:ext>
            </a:extLst>
          </p:cNvPr>
          <p:cNvPicPr>
            <a:picLocks noChangeAspect="1"/>
          </p:cNvPicPr>
          <p:nvPr/>
        </p:nvPicPr>
        <p:blipFill>
          <a:blip r:embed="rId2"/>
          <a:stretch>
            <a:fillRect/>
          </a:stretch>
        </p:blipFill>
        <p:spPr>
          <a:xfrm>
            <a:off x="2380928" y="849406"/>
            <a:ext cx="7430144" cy="5159187"/>
          </a:xfrm>
          <a:prstGeom prst="rect">
            <a:avLst/>
          </a:prstGeom>
        </p:spPr>
      </p:pic>
    </p:spTree>
    <p:extLst>
      <p:ext uri="{BB962C8B-B14F-4D97-AF65-F5344CB8AC3E}">
        <p14:creationId xmlns:p14="http://schemas.microsoft.com/office/powerpoint/2010/main" val="18802467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964CBE2-084A-47DF-A704-CF5F6217B5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F74B53-0ABE-829A-C6C6-FB8F257A5396}"/>
              </a:ext>
            </a:extLst>
          </p:cNvPr>
          <p:cNvSpPr>
            <a:spLocks noGrp="1"/>
          </p:cNvSpPr>
          <p:nvPr>
            <p:ph type="title"/>
          </p:nvPr>
        </p:nvSpPr>
        <p:spPr>
          <a:xfrm>
            <a:off x="838199" y="1174819"/>
            <a:ext cx="4826795" cy="2858363"/>
          </a:xfrm>
        </p:spPr>
        <p:txBody>
          <a:bodyPr vert="horz" lIns="91440" tIns="45720" rIns="91440" bIns="45720" rtlCol="0" anchor="b">
            <a:normAutofit/>
          </a:bodyPr>
          <a:lstStyle/>
          <a:p>
            <a:r>
              <a:rPr lang="en-US" sz="6700" dirty="0">
                <a:solidFill>
                  <a:schemeClr val="bg1"/>
                </a:solidFill>
              </a:rPr>
              <a:t>Our classroom environment</a:t>
            </a:r>
          </a:p>
        </p:txBody>
      </p:sp>
      <p:sp>
        <p:nvSpPr>
          <p:cNvPr id="3" name="Content Placeholder 2">
            <a:extLst>
              <a:ext uri="{FF2B5EF4-FFF2-40B4-BE49-F238E27FC236}">
                <a16:creationId xmlns:a16="http://schemas.microsoft.com/office/drawing/2014/main" id="{8A38534C-A617-2C58-7D9A-441DE2DC43F1}"/>
              </a:ext>
            </a:extLst>
          </p:cNvPr>
          <p:cNvSpPr>
            <a:spLocks noGrp="1"/>
          </p:cNvSpPr>
          <p:nvPr>
            <p:ph idx="1"/>
          </p:nvPr>
        </p:nvSpPr>
        <p:spPr>
          <a:xfrm>
            <a:off x="835024" y="4414180"/>
            <a:ext cx="4830283" cy="1594507"/>
          </a:xfrm>
        </p:spPr>
        <p:txBody>
          <a:bodyPr vert="horz" lIns="91440" tIns="45720" rIns="91440" bIns="45720" rtlCol="0">
            <a:normAutofit fontScale="70000" lnSpcReduction="20000"/>
          </a:bodyPr>
          <a:lstStyle/>
          <a:p>
            <a:pPr marL="0" indent="0">
              <a:buNone/>
            </a:pPr>
            <a:r>
              <a:rPr lang="en-US" sz="2400" dirty="0">
                <a:solidFill>
                  <a:schemeClr val="bg1"/>
                </a:solidFill>
              </a:rPr>
              <a:t>At this point in the year, I aim to provide a smooth transition from reception to Year 1. There are still areas of continuous provision for free play and areas for independent challenge. As the year progresses the children will spend more time working as a class at desks whilst still having some access to the free play and challenges. </a:t>
            </a:r>
          </a:p>
        </p:txBody>
      </p:sp>
      <p:pic>
        <p:nvPicPr>
          <p:cNvPr id="5" name="Picture 4">
            <a:extLst>
              <a:ext uri="{FF2B5EF4-FFF2-40B4-BE49-F238E27FC236}">
                <a16:creationId xmlns:a16="http://schemas.microsoft.com/office/drawing/2014/main" id="{E9DCA612-3117-C6B2-679E-26BB4D7CCAB9}"/>
              </a:ext>
            </a:extLst>
          </p:cNvPr>
          <p:cNvPicPr>
            <a:picLocks noChangeAspect="1"/>
          </p:cNvPicPr>
          <p:nvPr/>
        </p:nvPicPr>
        <p:blipFill>
          <a:blip r:embed="rId2"/>
          <a:srcRect l="11614" r="20766" b="-1"/>
          <a:stretch/>
        </p:blipFill>
        <p:spPr>
          <a:xfrm>
            <a:off x="6096000" y="841375"/>
            <a:ext cx="5260975" cy="4707593"/>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effectLst>
            <a:outerShdw blurRad="381000" dist="152400" dir="5400000" algn="t" rotWithShape="0">
              <a:prstClr val="black">
                <a:alpha val="10000"/>
              </a:prstClr>
            </a:outerShdw>
          </a:effectLst>
        </p:spPr>
      </p:pic>
      <p:sp>
        <p:nvSpPr>
          <p:cNvPr id="12" name="Freeform: Shape 11">
            <a:extLst>
              <a:ext uri="{FF2B5EF4-FFF2-40B4-BE49-F238E27FC236}">
                <a16:creationId xmlns:a16="http://schemas.microsoft.com/office/drawing/2014/main" id="{686A5CBB-E03B-4019-8BCD-78975D39E4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94993204-9792-4E61-A83C-73D4379E2B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687265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053EFD-4987-3671-C8E6-64FD26FF3333}"/>
              </a:ext>
            </a:extLst>
          </p:cNvPr>
          <p:cNvSpPr>
            <a:spLocks noGrp="1"/>
          </p:cNvSpPr>
          <p:nvPr>
            <p:ph type="title"/>
          </p:nvPr>
        </p:nvSpPr>
        <p:spPr/>
        <p:txBody>
          <a:bodyPr/>
          <a:lstStyle/>
          <a:p>
            <a:r>
              <a:rPr lang="en-GB" dirty="0"/>
              <a:t>Year 1 day</a:t>
            </a:r>
          </a:p>
        </p:txBody>
      </p:sp>
      <p:sp>
        <p:nvSpPr>
          <p:cNvPr id="3" name="Content Placeholder 2">
            <a:extLst>
              <a:ext uri="{FF2B5EF4-FFF2-40B4-BE49-F238E27FC236}">
                <a16:creationId xmlns:a16="http://schemas.microsoft.com/office/drawing/2014/main" id="{9338C6C6-8B6D-944D-C0E9-E95C002421B8}"/>
              </a:ext>
            </a:extLst>
          </p:cNvPr>
          <p:cNvSpPr>
            <a:spLocks noGrp="1"/>
          </p:cNvSpPr>
          <p:nvPr>
            <p:ph idx="1"/>
          </p:nvPr>
        </p:nvSpPr>
        <p:spPr/>
        <p:txBody>
          <a:bodyPr/>
          <a:lstStyle/>
          <a:p>
            <a:r>
              <a:rPr lang="en-GB" dirty="0"/>
              <a:t>The transition to year 1 is carefully planned and managed</a:t>
            </a:r>
          </a:p>
          <a:p>
            <a:r>
              <a:rPr lang="en-GB" dirty="0"/>
              <a:t>There is a lean towards more formal learning however this is broken with regular physical and metal brain breaks for all children.</a:t>
            </a:r>
          </a:p>
          <a:p>
            <a:endParaRPr lang="en-GB" dirty="0"/>
          </a:p>
        </p:txBody>
      </p:sp>
      <p:pic>
        <p:nvPicPr>
          <p:cNvPr id="4" name="Picture 3">
            <a:extLst>
              <a:ext uri="{FF2B5EF4-FFF2-40B4-BE49-F238E27FC236}">
                <a16:creationId xmlns:a16="http://schemas.microsoft.com/office/drawing/2014/main" id="{503D26B6-EE1D-D0D9-3027-3A557937768A}"/>
              </a:ext>
            </a:extLst>
          </p:cNvPr>
          <p:cNvPicPr>
            <a:picLocks noChangeAspect="1"/>
          </p:cNvPicPr>
          <p:nvPr/>
        </p:nvPicPr>
        <p:blipFill>
          <a:blip r:embed="rId2"/>
          <a:stretch>
            <a:fillRect/>
          </a:stretch>
        </p:blipFill>
        <p:spPr>
          <a:xfrm>
            <a:off x="4407464" y="4001294"/>
            <a:ext cx="3635055" cy="1950889"/>
          </a:xfrm>
          <a:prstGeom prst="rect">
            <a:avLst/>
          </a:prstGeom>
        </p:spPr>
      </p:pic>
    </p:spTree>
    <p:extLst>
      <p:ext uri="{BB962C8B-B14F-4D97-AF65-F5344CB8AC3E}">
        <p14:creationId xmlns:p14="http://schemas.microsoft.com/office/powerpoint/2010/main" val="1305343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669DCF-28DB-C17E-878B-E60571B09B7F}"/>
              </a:ext>
            </a:extLst>
          </p:cNvPr>
          <p:cNvSpPr>
            <a:spLocks noGrp="1"/>
          </p:cNvSpPr>
          <p:nvPr>
            <p:ph type="title"/>
          </p:nvPr>
        </p:nvSpPr>
        <p:spPr/>
        <p:txBody>
          <a:bodyPr/>
          <a:lstStyle/>
          <a:p>
            <a:r>
              <a:rPr lang="en-GB" dirty="0"/>
              <a:t>How can I support my child?</a:t>
            </a:r>
          </a:p>
        </p:txBody>
      </p:sp>
      <p:sp>
        <p:nvSpPr>
          <p:cNvPr id="3" name="Content Placeholder 2">
            <a:extLst>
              <a:ext uri="{FF2B5EF4-FFF2-40B4-BE49-F238E27FC236}">
                <a16:creationId xmlns:a16="http://schemas.microsoft.com/office/drawing/2014/main" id="{F1C814FB-1F52-A434-26DD-DE4FA3ABC5E2}"/>
              </a:ext>
            </a:extLst>
          </p:cNvPr>
          <p:cNvSpPr>
            <a:spLocks noGrp="1"/>
          </p:cNvSpPr>
          <p:nvPr>
            <p:ph idx="1"/>
          </p:nvPr>
        </p:nvSpPr>
        <p:spPr/>
        <p:txBody>
          <a:bodyPr/>
          <a:lstStyle/>
          <a:p>
            <a:r>
              <a:rPr lang="en-GB" dirty="0"/>
              <a:t>Label clothes/bottles</a:t>
            </a:r>
          </a:p>
          <a:p>
            <a:r>
              <a:rPr lang="en-GB" dirty="0"/>
              <a:t>Read regularly</a:t>
            </a:r>
          </a:p>
          <a:p>
            <a:r>
              <a:rPr lang="en-GB" dirty="0"/>
              <a:t>Talk to me!</a:t>
            </a:r>
          </a:p>
        </p:txBody>
      </p:sp>
      <p:pic>
        <p:nvPicPr>
          <p:cNvPr id="6" name="Picture 5">
            <a:extLst>
              <a:ext uri="{FF2B5EF4-FFF2-40B4-BE49-F238E27FC236}">
                <a16:creationId xmlns:a16="http://schemas.microsoft.com/office/drawing/2014/main" id="{32700C0F-93F5-7BAD-2D2C-FE90BCE933F2}"/>
              </a:ext>
            </a:extLst>
          </p:cNvPr>
          <p:cNvPicPr>
            <a:picLocks noChangeAspect="1"/>
          </p:cNvPicPr>
          <p:nvPr/>
        </p:nvPicPr>
        <p:blipFill>
          <a:blip r:embed="rId2"/>
          <a:stretch>
            <a:fillRect/>
          </a:stretch>
        </p:blipFill>
        <p:spPr>
          <a:xfrm>
            <a:off x="7573298" y="3566160"/>
            <a:ext cx="4126194" cy="2745740"/>
          </a:xfrm>
          <a:prstGeom prst="rect">
            <a:avLst/>
          </a:prstGeom>
        </p:spPr>
      </p:pic>
    </p:spTree>
    <p:extLst>
      <p:ext uri="{BB962C8B-B14F-4D97-AF65-F5344CB8AC3E}">
        <p14:creationId xmlns:p14="http://schemas.microsoft.com/office/powerpoint/2010/main" val="1119213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7537" y="260649"/>
            <a:ext cx="8712959" cy="864096"/>
          </a:xfrm>
        </p:spPr>
        <p:txBody>
          <a:bodyPr>
            <a:noAutofit/>
          </a:bodyPr>
          <a:lstStyle/>
          <a:p>
            <a:pPr algn="ctr"/>
            <a:r>
              <a:rPr lang="en-US" sz="3600" dirty="0">
                <a:latin typeface="Topmarks" pitchFamily="2" charset="0"/>
              </a:rPr>
              <a:t>Read Write Inc. Phonics daily lessons</a:t>
            </a:r>
          </a:p>
        </p:txBody>
      </p:sp>
      <p:grpSp>
        <p:nvGrpSpPr>
          <p:cNvPr id="34" name="Group 33"/>
          <p:cNvGrpSpPr/>
          <p:nvPr/>
        </p:nvGrpSpPr>
        <p:grpSpPr>
          <a:xfrm>
            <a:off x="4502754" y="2413291"/>
            <a:ext cx="1964910" cy="1008112"/>
            <a:chOff x="4814870" y="1776823"/>
            <a:chExt cx="3618366" cy="1856429"/>
          </a:xfrm>
        </p:grpSpPr>
        <p:pic>
          <p:nvPicPr>
            <p:cNvPr id="30" name="Picture 29" descr="Screen Shot 2016-04-13 at 10.33.12.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44208" y="1844824"/>
              <a:ext cx="1989028" cy="936104"/>
            </a:xfrm>
            <a:prstGeom prst="rect">
              <a:avLst/>
            </a:prstGeom>
            <a:ln>
              <a:solidFill>
                <a:schemeClr val="tx1"/>
              </a:solidFill>
            </a:ln>
          </p:spPr>
        </p:pic>
        <p:pic>
          <p:nvPicPr>
            <p:cNvPr id="31" name="Picture 30" descr="Screen Shot 2016-04-13 at 10.33.43.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20546980">
              <a:off x="4814870" y="1776823"/>
              <a:ext cx="2087927" cy="977952"/>
            </a:xfrm>
            <a:prstGeom prst="rect">
              <a:avLst/>
            </a:prstGeom>
            <a:ln>
              <a:solidFill>
                <a:schemeClr val="tx1"/>
              </a:solidFill>
            </a:ln>
          </p:spPr>
        </p:pic>
        <p:pic>
          <p:nvPicPr>
            <p:cNvPr id="32" name="Picture 31" descr="Screen Shot 2016-04-13 at 10.33.58.jp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580112" y="2708920"/>
              <a:ext cx="1956427" cy="924332"/>
            </a:xfrm>
            <a:prstGeom prst="rect">
              <a:avLst/>
            </a:prstGeom>
            <a:ln>
              <a:solidFill>
                <a:schemeClr val="tx1"/>
              </a:solidFill>
            </a:ln>
          </p:spPr>
        </p:pic>
      </p:grpSp>
      <p:grpSp>
        <p:nvGrpSpPr>
          <p:cNvPr id="59" name="Group 58"/>
          <p:cNvGrpSpPr/>
          <p:nvPr/>
        </p:nvGrpSpPr>
        <p:grpSpPr>
          <a:xfrm>
            <a:off x="7107817" y="1736247"/>
            <a:ext cx="3125860" cy="863516"/>
            <a:chOff x="1331639" y="4077050"/>
            <a:chExt cx="3382487" cy="810023"/>
          </a:xfrm>
        </p:grpSpPr>
        <p:grpSp>
          <p:nvGrpSpPr>
            <p:cNvPr id="23" name="Group 22"/>
            <p:cNvGrpSpPr/>
            <p:nvPr/>
          </p:nvGrpSpPr>
          <p:grpSpPr>
            <a:xfrm>
              <a:off x="1331639" y="4077050"/>
              <a:ext cx="2446386" cy="810004"/>
              <a:chOff x="1297076" y="3889727"/>
              <a:chExt cx="1959156" cy="648683"/>
            </a:xfrm>
          </p:grpSpPr>
          <p:pic>
            <p:nvPicPr>
              <p:cNvPr id="14" name="Picture 13" descr="837119 RED Pin It On CVR.pdf"/>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297076" y="3889729"/>
                <a:ext cx="921153" cy="648678"/>
              </a:xfrm>
              <a:prstGeom prst="rect">
                <a:avLst/>
              </a:prstGeom>
              <a:ln>
                <a:solidFill>
                  <a:schemeClr val="tx1"/>
                </a:solidFill>
              </a:ln>
            </p:spPr>
          </p:pic>
          <p:pic>
            <p:nvPicPr>
              <p:cNvPr id="15" name="Picture 14" descr="837132 GREEN My Dog Ned CVR.pdf"/>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527744" y="3889727"/>
                <a:ext cx="921154" cy="648678"/>
              </a:xfrm>
              <a:prstGeom prst="rect">
                <a:avLst/>
              </a:prstGeom>
              <a:ln>
                <a:solidFill>
                  <a:schemeClr val="tx1"/>
                </a:solidFill>
              </a:ln>
            </p:spPr>
          </p:pic>
          <p:pic>
            <p:nvPicPr>
              <p:cNvPr id="16" name="Picture 15" descr="837158 PURPLE Billy the Kid CVR.pdf"/>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816078" y="3889731"/>
                <a:ext cx="921156" cy="648678"/>
              </a:xfrm>
              <a:prstGeom prst="rect">
                <a:avLst/>
              </a:prstGeom>
              <a:ln>
                <a:solidFill>
                  <a:schemeClr val="tx1"/>
                </a:solidFill>
              </a:ln>
            </p:spPr>
          </p:pic>
          <p:pic>
            <p:nvPicPr>
              <p:cNvPr id="17" name="Picture 16" descr="837169 PINK Scruffy Ted CVR.pdf"/>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2104411" y="3889731"/>
                <a:ext cx="921156" cy="648679"/>
              </a:xfrm>
              <a:prstGeom prst="rect">
                <a:avLst/>
              </a:prstGeom>
              <a:ln>
                <a:solidFill>
                  <a:schemeClr val="tx1"/>
                </a:solidFill>
              </a:ln>
            </p:spPr>
          </p:pic>
          <p:pic>
            <p:nvPicPr>
              <p:cNvPr id="18" name="Picture 17" descr="837188 ORANGE Playday CVR.pdf"/>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335078" y="3889730"/>
                <a:ext cx="921154" cy="648679"/>
              </a:xfrm>
              <a:prstGeom prst="rect">
                <a:avLst/>
              </a:prstGeom>
              <a:ln>
                <a:solidFill>
                  <a:schemeClr val="tx1"/>
                </a:solidFill>
              </a:ln>
            </p:spPr>
          </p:pic>
        </p:grpSp>
        <p:pic>
          <p:nvPicPr>
            <p:cNvPr id="56" name="Picture 55" descr="Screen Shot 2016-04-13 at 14.02.55.jpg"/>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2987824" y="4077072"/>
              <a:ext cx="1146650" cy="810000"/>
            </a:xfrm>
            <a:prstGeom prst="rect">
              <a:avLst/>
            </a:prstGeom>
            <a:ln>
              <a:solidFill>
                <a:schemeClr val="tx1"/>
              </a:solidFill>
            </a:ln>
          </p:spPr>
        </p:pic>
        <p:pic>
          <p:nvPicPr>
            <p:cNvPr id="57" name="Picture 56" descr="837214 BLUE Barker CVR.pdf"/>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3275856" y="4077072"/>
              <a:ext cx="1150238" cy="810000"/>
            </a:xfrm>
            <a:prstGeom prst="rect">
              <a:avLst/>
            </a:prstGeom>
            <a:solidFill>
              <a:schemeClr val="bg1"/>
            </a:solidFill>
            <a:ln>
              <a:solidFill>
                <a:schemeClr val="tx1"/>
              </a:solidFill>
            </a:ln>
          </p:spPr>
        </p:pic>
        <p:pic>
          <p:nvPicPr>
            <p:cNvPr id="58" name="Picture 57" descr="837237 GREY Dangerous dinosaur CVR.pdf"/>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3563888" y="4077073"/>
              <a:ext cx="1150238" cy="810000"/>
            </a:xfrm>
            <a:prstGeom prst="rect">
              <a:avLst/>
            </a:prstGeom>
            <a:ln>
              <a:solidFill>
                <a:schemeClr val="tx1"/>
              </a:solidFill>
            </a:ln>
          </p:spPr>
        </p:pic>
      </p:grpSp>
      <p:pic>
        <p:nvPicPr>
          <p:cNvPr id="8" name="Picture 7" descr="flashcards.png"/>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2145571" y="1446761"/>
            <a:ext cx="1683972" cy="1656184"/>
          </a:xfrm>
          <a:prstGeom prst="rect">
            <a:avLst/>
          </a:prstGeom>
        </p:spPr>
      </p:pic>
      <p:grpSp>
        <p:nvGrpSpPr>
          <p:cNvPr id="33" name="Group 32"/>
          <p:cNvGrpSpPr/>
          <p:nvPr/>
        </p:nvGrpSpPr>
        <p:grpSpPr>
          <a:xfrm>
            <a:off x="3110133" y="4437112"/>
            <a:ext cx="4968552" cy="1739614"/>
            <a:chOff x="2123728" y="4077072"/>
            <a:chExt cx="4968552" cy="1739614"/>
          </a:xfrm>
        </p:grpSpPr>
        <p:grpSp>
          <p:nvGrpSpPr>
            <p:cNvPr id="40" name="Group 39"/>
            <p:cNvGrpSpPr/>
            <p:nvPr/>
          </p:nvGrpSpPr>
          <p:grpSpPr>
            <a:xfrm>
              <a:off x="2123728" y="4077072"/>
              <a:ext cx="4968552" cy="1739614"/>
              <a:chOff x="4083072" y="2063856"/>
              <a:chExt cx="3983851" cy="1515444"/>
            </a:xfrm>
          </p:grpSpPr>
          <p:grpSp>
            <p:nvGrpSpPr>
              <p:cNvPr id="42" name="Group 41"/>
              <p:cNvGrpSpPr/>
              <p:nvPr/>
            </p:nvGrpSpPr>
            <p:grpSpPr>
              <a:xfrm>
                <a:off x="4083072" y="2239125"/>
                <a:ext cx="3259221" cy="1340175"/>
                <a:chOff x="5314952" y="2543404"/>
                <a:chExt cx="3259221" cy="1340175"/>
              </a:xfrm>
            </p:grpSpPr>
            <p:pic>
              <p:nvPicPr>
                <p:cNvPr id="44" name="Picture 30" descr="MonkeyandPanda.jpg"/>
                <p:cNvPicPr>
                  <a:picLocks noChangeAspect="1"/>
                </p:cNvPicPr>
                <p:nvPr/>
              </p:nvPicPr>
              <p:blipFill>
                <a:blip r:embed="rId15" cstate="screen">
                  <a:extLst>
                    <a:ext uri="{28A0092B-C50C-407E-A947-70E740481C1C}">
                      <a14:useLocalDpi xmlns:a14="http://schemas.microsoft.com/office/drawing/2010/main"/>
                    </a:ext>
                  </a:extLst>
                </a:blip>
                <a:srcRect/>
                <a:stretch>
                  <a:fillRect/>
                </a:stretch>
              </p:blipFill>
              <p:spPr bwMode="auto">
                <a:xfrm>
                  <a:off x="7603198" y="2605814"/>
                  <a:ext cx="970975" cy="1277765"/>
                </a:xfrm>
                <a:prstGeom prst="rect">
                  <a:avLst/>
                </a:prstGeom>
                <a:noFill/>
                <a:ln w="9525">
                  <a:noFill/>
                  <a:miter lim="800000"/>
                  <a:headEnd/>
                  <a:tailEnd/>
                </a:ln>
              </p:spPr>
            </p:pic>
            <p:pic>
              <p:nvPicPr>
                <p:cNvPr id="45" name="Picture 28" descr="The Worst Princess"/>
                <p:cNvPicPr>
                  <a:picLocks noChangeAspect="1" noChangeArrowheads="1"/>
                </p:cNvPicPr>
                <p:nvPr/>
              </p:nvPicPr>
              <p:blipFill>
                <a:blip r:embed="rId16" cstate="screen">
                  <a:extLst>
                    <a:ext uri="{28A0092B-C50C-407E-A947-70E740481C1C}">
                      <a14:useLocalDpi xmlns:a14="http://schemas.microsoft.com/office/drawing/2010/main"/>
                    </a:ext>
                  </a:extLst>
                </a:blip>
                <a:srcRect/>
                <a:stretch>
                  <a:fillRect/>
                </a:stretch>
              </p:blipFill>
              <p:spPr bwMode="auto">
                <a:xfrm>
                  <a:off x="6970013" y="2793431"/>
                  <a:ext cx="906664" cy="1058478"/>
                </a:xfrm>
                <a:prstGeom prst="rect">
                  <a:avLst/>
                </a:prstGeom>
                <a:noFill/>
                <a:ln w="9525">
                  <a:noFill/>
                  <a:miter lim="800000"/>
                  <a:headEnd/>
                  <a:tailEnd/>
                </a:ln>
              </p:spPr>
            </p:pic>
            <p:pic>
              <p:nvPicPr>
                <p:cNvPr id="46" name="Picture 27" descr="http://img1.fantasticfiction.co.uk/images/h4/h20507.jpg"/>
                <p:cNvPicPr>
                  <a:picLocks noChangeAspect="1" noChangeArrowheads="1"/>
                </p:cNvPicPr>
                <p:nvPr/>
              </p:nvPicPr>
              <p:blipFill>
                <a:blip r:embed="rId17" cstate="screen">
                  <a:extLst>
                    <a:ext uri="{28A0092B-C50C-407E-A947-70E740481C1C}">
                      <a14:useLocalDpi xmlns:a14="http://schemas.microsoft.com/office/drawing/2010/main"/>
                    </a:ext>
                  </a:extLst>
                </a:blip>
                <a:srcRect/>
                <a:stretch>
                  <a:fillRect/>
                </a:stretch>
              </p:blipFill>
              <p:spPr bwMode="auto">
                <a:xfrm rot="21135612">
                  <a:off x="5314952" y="2543404"/>
                  <a:ext cx="933021" cy="1227160"/>
                </a:xfrm>
                <a:prstGeom prst="rect">
                  <a:avLst/>
                </a:prstGeom>
                <a:noFill/>
                <a:ln w="9525">
                  <a:noFill/>
                  <a:miter lim="800000"/>
                  <a:headEnd/>
                  <a:tailEnd/>
                </a:ln>
              </p:spPr>
            </p:pic>
          </p:grpSp>
          <p:pic>
            <p:nvPicPr>
              <p:cNvPr id="43" name="Picture 42"/>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rot="701327">
                <a:off x="7276576" y="2063856"/>
                <a:ext cx="790347" cy="1153840"/>
              </a:xfrm>
              <a:prstGeom prst="rect">
                <a:avLst/>
              </a:prstGeom>
            </p:spPr>
          </p:pic>
        </p:grpSp>
        <p:pic>
          <p:nvPicPr>
            <p:cNvPr id="41" name="Picture 40"/>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rot="1048240">
              <a:off x="3173538" y="4590966"/>
              <a:ext cx="1168939" cy="937099"/>
            </a:xfrm>
            <a:prstGeom prst="rect">
              <a:avLst/>
            </a:prstGeom>
          </p:spPr>
        </p:pic>
      </p:grpSp>
      <p:grpSp>
        <p:nvGrpSpPr>
          <p:cNvPr id="47" name="Group 46"/>
          <p:cNvGrpSpPr/>
          <p:nvPr/>
        </p:nvGrpSpPr>
        <p:grpSpPr>
          <a:xfrm>
            <a:off x="7471865" y="2903643"/>
            <a:ext cx="2443877" cy="948102"/>
            <a:chOff x="1763688" y="5157192"/>
            <a:chExt cx="3816424" cy="1340768"/>
          </a:xfrm>
        </p:grpSpPr>
        <p:pic>
          <p:nvPicPr>
            <p:cNvPr id="48" name="Picture 47" descr="837404_GW_BK1_CVR.pdf"/>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1763688" y="5157192"/>
              <a:ext cx="948115" cy="1340768"/>
            </a:xfrm>
            <a:prstGeom prst="rect">
              <a:avLst/>
            </a:prstGeom>
            <a:ln>
              <a:solidFill>
                <a:schemeClr val="tx1"/>
              </a:solidFill>
            </a:ln>
          </p:spPr>
        </p:pic>
        <p:pic>
          <p:nvPicPr>
            <p:cNvPr id="49" name="Picture 48" descr="837406_GW_BK2_CVR.pdf"/>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2195736" y="5157192"/>
              <a:ext cx="936104" cy="1323783"/>
            </a:xfrm>
            <a:prstGeom prst="rect">
              <a:avLst/>
            </a:prstGeom>
            <a:ln>
              <a:solidFill>
                <a:schemeClr val="tx1"/>
              </a:solidFill>
            </a:ln>
          </p:spPr>
        </p:pic>
        <p:pic>
          <p:nvPicPr>
            <p:cNvPr id="60" name="Picture 59" descr="837408_GW_BK3_CVR.pdf"/>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2699792" y="5157192"/>
              <a:ext cx="936104" cy="1323784"/>
            </a:xfrm>
            <a:prstGeom prst="rect">
              <a:avLst/>
            </a:prstGeom>
            <a:ln>
              <a:solidFill>
                <a:schemeClr val="tx1"/>
              </a:solidFill>
            </a:ln>
          </p:spPr>
        </p:pic>
        <p:pic>
          <p:nvPicPr>
            <p:cNvPr id="61" name="Picture 60" descr="837410_GW_BK4_CVR.pdf"/>
            <p:cNvPicPr>
              <a:picLocks noChangeAspect="1"/>
            </p:cNvPicPr>
            <p:nvPr/>
          </p:nvPicPr>
          <p:blipFill>
            <a:blip r:embed="rId23" cstate="screen">
              <a:extLst>
                <a:ext uri="{28A0092B-C50C-407E-A947-70E740481C1C}">
                  <a14:useLocalDpi xmlns:a14="http://schemas.microsoft.com/office/drawing/2010/main"/>
                </a:ext>
              </a:extLst>
            </a:blip>
            <a:stretch>
              <a:fillRect/>
            </a:stretch>
          </p:blipFill>
          <p:spPr>
            <a:xfrm>
              <a:off x="3131840" y="5157192"/>
              <a:ext cx="936104" cy="1323785"/>
            </a:xfrm>
            <a:prstGeom prst="rect">
              <a:avLst/>
            </a:prstGeom>
            <a:ln>
              <a:solidFill>
                <a:schemeClr val="tx1"/>
              </a:solidFill>
            </a:ln>
          </p:spPr>
        </p:pic>
        <p:pic>
          <p:nvPicPr>
            <p:cNvPr id="62" name="Picture 61" descr="837412_GW_BK5_CVR.pdf"/>
            <p:cNvPicPr>
              <a:picLocks noChangeAspect="1"/>
            </p:cNvPicPr>
            <p:nvPr/>
          </p:nvPicPr>
          <p:blipFill>
            <a:blip r:embed="rId24" cstate="screen">
              <a:extLst>
                <a:ext uri="{28A0092B-C50C-407E-A947-70E740481C1C}">
                  <a14:useLocalDpi xmlns:a14="http://schemas.microsoft.com/office/drawing/2010/main"/>
                </a:ext>
              </a:extLst>
            </a:blip>
            <a:stretch>
              <a:fillRect/>
            </a:stretch>
          </p:blipFill>
          <p:spPr>
            <a:xfrm>
              <a:off x="3635896" y="5157192"/>
              <a:ext cx="948114" cy="1340768"/>
            </a:xfrm>
            <a:prstGeom prst="rect">
              <a:avLst/>
            </a:prstGeom>
            <a:ln>
              <a:solidFill>
                <a:schemeClr val="tx1"/>
              </a:solidFill>
            </a:ln>
          </p:spPr>
        </p:pic>
        <p:pic>
          <p:nvPicPr>
            <p:cNvPr id="63" name="Picture 62" descr="837414_GW_BK6_CVR.pdf"/>
            <p:cNvPicPr>
              <a:picLocks noChangeAspect="1"/>
            </p:cNvPicPr>
            <p:nvPr/>
          </p:nvPicPr>
          <p:blipFill>
            <a:blip r:embed="rId25" cstate="screen">
              <a:extLst>
                <a:ext uri="{28A0092B-C50C-407E-A947-70E740481C1C}">
                  <a14:useLocalDpi xmlns:a14="http://schemas.microsoft.com/office/drawing/2010/main"/>
                </a:ext>
              </a:extLst>
            </a:blip>
            <a:stretch>
              <a:fillRect/>
            </a:stretch>
          </p:blipFill>
          <p:spPr>
            <a:xfrm>
              <a:off x="4139952" y="5157192"/>
              <a:ext cx="948114" cy="1340768"/>
            </a:xfrm>
            <a:prstGeom prst="rect">
              <a:avLst/>
            </a:prstGeom>
            <a:ln>
              <a:solidFill>
                <a:schemeClr val="tx1"/>
              </a:solidFill>
            </a:ln>
          </p:spPr>
        </p:pic>
        <p:pic>
          <p:nvPicPr>
            <p:cNvPr id="64" name="Picture 63" descr="837416_GW_BK7_CVR.pdf"/>
            <p:cNvPicPr>
              <a:picLocks noChangeAspect="1"/>
            </p:cNvPicPr>
            <p:nvPr/>
          </p:nvPicPr>
          <p:blipFill>
            <a:blip r:embed="rId26" cstate="screen">
              <a:extLst>
                <a:ext uri="{28A0092B-C50C-407E-A947-70E740481C1C}">
                  <a14:useLocalDpi xmlns:a14="http://schemas.microsoft.com/office/drawing/2010/main"/>
                </a:ext>
              </a:extLst>
            </a:blip>
            <a:stretch>
              <a:fillRect/>
            </a:stretch>
          </p:blipFill>
          <p:spPr>
            <a:xfrm>
              <a:off x="4644008" y="5157192"/>
              <a:ext cx="936104" cy="1323783"/>
            </a:xfrm>
            <a:prstGeom prst="rect">
              <a:avLst/>
            </a:prstGeom>
            <a:ln>
              <a:solidFill>
                <a:schemeClr val="tx1"/>
              </a:solidFill>
            </a:ln>
          </p:spPr>
        </p:pic>
      </p:grpSp>
    </p:spTree>
    <p:extLst>
      <p:ext uri="{BB962C8B-B14F-4D97-AF65-F5344CB8AC3E}">
        <p14:creationId xmlns:p14="http://schemas.microsoft.com/office/powerpoint/2010/main" val="33502015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2F604-0FB7-1F8D-206D-6776377B3559}"/>
              </a:ext>
            </a:extLst>
          </p:cNvPr>
          <p:cNvSpPr>
            <a:spLocks noGrp="1"/>
          </p:cNvSpPr>
          <p:nvPr>
            <p:ph type="title"/>
          </p:nvPr>
        </p:nvSpPr>
        <p:spPr/>
        <p:txBody>
          <a:bodyPr/>
          <a:lstStyle/>
          <a:p>
            <a:pPr algn="ctr"/>
            <a:r>
              <a:rPr lang="en-GB" b="1" dirty="0"/>
              <a:t>Parent information sessions</a:t>
            </a:r>
          </a:p>
        </p:txBody>
      </p:sp>
      <p:sp>
        <p:nvSpPr>
          <p:cNvPr id="3" name="Content Placeholder 2">
            <a:extLst>
              <a:ext uri="{FF2B5EF4-FFF2-40B4-BE49-F238E27FC236}">
                <a16:creationId xmlns:a16="http://schemas.microsoft.com/office/drawing/2014/main" id="{9D9508B2-EA2A-3371-C152-3FF22A98E951}"/>
              </a:ext>
            </a:extLst>
          </p:cNvPr>
          <p:cNvSpPr>
            <a:spLocks noGrp="1"/>
          </p:cNvSpPr>
          <p:nvPr>
            <p:ph idx="1"/>
          </p:nvPr>
        </p:nvSpPr>
        <p:spPr/>
        <p:txBody>
          <a:bodyPr>
            <a:normAutofit/>
          </a:bodyPr>
          <a:lstStyle/>
          <a:p>
            <a:r>
              <a:rPr lang="en-GB" dirty="0"/>
              <a:t>You are invited to attend the parent information session</a:t>
            </a:r>
          </a:p>
          <a:p>
            <a:r>
              <a:rPr lang="en-GB" dirty="0"/>
              <a:t> You will have a recap about the system we use to teach children to read.</a:t>
            </a:r>
          </a:p>
          <a:p>
            <a:r>
              <a:rPr lang="en-GB" dirty="0"/>
              <a:t>You will also find out how you can best support your child to learn to read at home including using the links which will be sent home.</a:t>
            </a:r>
          </a:p>
          <a:p>
            <a:r>
              <a:rPr lang="en-GB" dirty="0"/>
              <a:t>You will learn more about the phonics screening test which will take place at the end of Year 1.</a:t>
            </a:r>
          </a:p>
        </p:txBody>
      </p:sp>
      <p:pic>
        <p:nvPicPr>
          <p:cNvPr id="5" name="Picture 4">
            <a:extLst>
              <a:ext uri="{FF2B5EF4-FFF2-40B4-BE49-F238E27FC236}">
                <a16:creationId xmlns:a16="http://schemas.microsoft.com/office/drawing/2014/main" id="{C9622E48-A50E-BB7F-F563-BD3328F92EFE}"/>
              </a:ext>
            </a:extLst>
          </p:cNvPr>
          <p:cNvPicPr>
            <a:picLocks noChangeAspect="1"/>
          </p:cNvPicPr>
          <p:nvPr/>
        </p:nvPicPr>
        <p:blipFill>
          <a:blip r:embed="rId2"/>
          <a:stretch>
            <a:fillRect/>
          </a:stretch>
        </p:blipFill>
        <p:spPr>
          <a:xfrm>
            <a:off x="8093546" y="5326914"/>
            <a:ext cx="3787468" cy="1165961"/>
          </a:xfrm>
          <a:prstGeom prst="rect">
            <a:avLst/>
          </a:prstGeom>
        </p:spPr>
      </p:pic>
    </p:spTree>
    <p:extLst>
      <p:ext uri="{BB962C8B-B14F-4D97-AF65-F5344CB8AC3E}">
        <p14:creationId xmlns:p14="http://schemas.microsoft.com/office/powerpoint/2010/main" val="1652541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8D85ED-E8A5-4D06-B9E4-5D6C90EA9CD3}"/>
              </a:ext>
            </a:extLst>
          </p:cNvPr>
          <p:cNvSpPr>
            <a:spLocks noGrp="1"/>
          </p:cNvSpPr>
          <p:nvPr>
            <p:ph type="title"/>
          </p:nvPr>
        </p:nvSpPr>
        <p:spPr/>
        <p:txBody>
          <a:bodyPr>
            <a:normAutofit/>
          </a:bodyPr>
          <a:lstStyle/>
          <a:p>
            <a:endParaRPr lang="en-GB" sz="3600" u="sng" dirty="0">
              <a:latin typeface="Topmarks" pitchFamily="2" charset="0"/>
            </a:endParaRPr>
          </a:p>
        </p:txBody>
      </p:sp>
      <p:pic>
        <p:nvPicPr>
          <p:cNvPr id="6" name="Content Placeholder 5">
            <a:extLst>
              <a:ext uri="{FF2B5EF4-FFF2-40B4-BE49-F238E27FC236}">
                <a16:creationId xmlns:a16="http://schemas.microsoft.com/office/drawing/2014/main" id="{628E8FBE-F821-8859-3E3C-7BC16FF1E9D3}"/>
              </a:ext>
            </a:extLst>
          </p:cNvPr>
          <p:cNvPicPr>
            <a:picLocks noGrp="1" noChangeAspect="1"/>
          </p:cNvPicPr>
          <p:nvPr>
            <p:ph idx="1"/>
          </p:nvPr>
        </p:nvPicPr>
        <p:blipFill>
          <a:blip r:embed="rId2"/>
          <a:stretch>
            <a:fillRect/>
          </a:stretch>
        </p:blipFill>
        <p:spPr>
          <a:xfrm>
            <a:off x="3576320" y="674852"/>
            <a:ext cx="5161279" cy="5293618"/>
          </a:xfrm>
        </p:spPr>
      </p:pic>
    </p:spTree>
    <p:extLst>
      <p:ext uri="{BB962C8B-B14F-4D97-AF65-F5344CB8AC3E}">
        <p14:creationId xmlns:p14="http://schemas.microsoft.com/office/powerpoint/2010/main" val="30562880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Topmarks" pitchFamily="2" charset="0"/>
              </a:rPr>
              <a:t>Repeated readings</a:t>
            </a:r>
            <a:br>
              <a:rPr lang="en-US" sz="3600" dirty="0">
                <a:latin typeface="Topmarks" pitchFamily="2" charset="0"/>
              </a:rPr>
            </a:br>
            <a:r>
              <a:rPr lang="en-US" sz="3600" dirty="0">
                <a:latin typeface="Topmarks" pitchFamily="2" charset="0"/>
              </a:rPr>
              <a:t>Again! Again!</a:t>
            </a:r>
          </a:p>
        </p:txBody>
      </p:sp>
      <p:sp>
        <p:nvSpPr>
          <p:cNvPr id="3" name="Content Placeholder 2"/>
          <p:cNvSpPr>
            <a:spLocks noGrp="1"/>
          </p:cNvSpPr>
          <p:nvPr>
            <p:ph idx="1"/>
          </p:nvPr>
        </p:nvSpPr>
        <p:spPr>
          <a:xfrm>
            <a:off x="2050354" y="1184970"/>
            <a:ext cx="8091293" cy="1698848"/>
          </a:xfrm>
        </p:spPr>
        <p:txBody>
          <a:bodyPr/>
          <a:lstStyle/>
          <a:p>
            <a:pPr algn="ctr"/>
            <a:endParaRPr lang="en-US" dirty="0">
              <a:latin typeface="Comic Sans MS" panose="030F0702030302020204" pitchFamily="66" charset="0"/>
            </a:endParaRPr>
          </a:p>
          <a:p>
            <a:pPr marL="0" indent="0" algn="ctr">
              <a:buNone/>
            </a:pPr>
            <a:r>
              <a:rPr lang="en-US" dirty="0">
                <a:latin typeface="Topmarks" pitchFamily="2" charset="0"/>
              </a:rPr>
              <a:t>Children are wired to thrive on </a:t>
            </a:r>
            <a:r>
              <a:rPr lang="en-US" b="1" dirty="0">
                <a:latin typeface="Topmarks" pitchFamily="2" charset="0"/>
              </a:rPr>
              <a:t>repetition</a:t>
            </a:r>
          </a:p>
          <a:p>
            <a:endParaRPr lang="en-US" dirty="0"/>
          </a:p>
          <a:p>
            <a:endParaRPr lang="en-US" dirty="0">
              <a:solidFill>
                <a:schemeClr val="accent6"/>
              </a:solidFill>
            </a:endParaRPr>
          </a:p>
        </p:txBody>
      </p:sp>
      <p:grpSp>
        <p:nvGrpSpPr>
          <p:cNvPr id="4" name="Group 3"/>
          <p:cNvGrpSpPr/>
          <p:nvPr/>
        </p:nvGrpSpPr>
        <p:grpSpPr>
          <a:xfrm>
            <a:off x="5033242" y="2467123"/>
            <a:ext cx="5186059" cy="1923753"/>
            <a:chOff x="1393441" y="3629109"/>
            <a:chExt cx="5833889" cy="1573943"/>
          </a:xfrm>
        </p:grpSpPr>
        <p:pic>
          <p:nvPicPr>
            <p:cNvPr id="12" name="Picture 11" descr="Screen Shot 2016-05-11 at 07.22.0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6294" y="3970798"/>
              <a:ext cx="953908" cy="1232131"/>
            </a:xfrm>
            <a:prstGeom prst="rect">
              <a:avLst/>
            </a:prstGeom>
          </p:spPr>
        </p:pic>
        <p:pic>
          <p:nvPicPr>
            <p:cNvPr id="13" name="Picture 12" descr="Screen Shot 2016-05-11 at 07.23.31.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07954" y="3909855"/>
              <a:ext cx="1158845" cy="1293074"/>
            </a:xfrm>
            <a:prstGeom prst="rect">
              <a:avLst/>
            </a:prstGeom>
          </p:spPr>
        </p:pic>
        <p:pic>
          <p:nvPicPr>
            <p:cNvPr id="14" name="Picture 13" descr="Screen Shot 2016-05-11 at 07.23.57.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80529" y="3629109"/>
              <a:ext cx="1546801" cy="1564856"/>
            </a:xfrm>
            <a:prstGeom prst="rect">
              <a:avLst/>
            </a:prstGeom>
          </p:spPr>
        </p:pic>
        <p:pic>
          <p:nvPicPr>
            <p:cNvPr id="15" name="Picture 14" descr="Screen Shot 2016-09-29 at 14.52.0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48869" y="4019386"/>
              <a:ext cx="931660" cy="1183666"/>
            </a:xfrm>
            <a:prstGeom prst="rect">
              <a:avLst/>
            </a:prstGeom>
          </p:spPr>
        </p:pic>
        <p:pic>
          <p:nvPicPr>
            <p:cNvPr id="16" name="Picture 15" descr="Screen Shot 2016-09-29 at 14.51.51.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93441" y="4122976"/>
              <a:ext cx="1282853" cy="1079953"/>
            </a:xfrm>
            <a:prstGeom prst="rect">
              <a:avLst/>
            </a:prstGeom>
          </p:spPr>
        </p:pic>
      </p:grpSp>
      <p:pic>
        <p:nvPicPr>
          <p:cNvPr id="22" name="Picture 21">
            <a:extLst>
              <a:ext uri="{FF2B5EF4-FFF2-40B4-BE49-F238E27FC236}">
                <a16:creationId xmlns:a16="http://schemas.microsoft.com/office/drawing/2014/main" id="{AA93B8D5-2579-4319-98B6-9474E2239F7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00700" y="5523114"/>
            <a:ext cx="990600" cy="1307697"/>
          </a:xfrm>
          <a:prstGeom prst="rect">
            <a:avLst/>
          </a:prstGeom>
        </p:spPr>
      </p:pic>
      <p:pic>
        <p:nvPicPr>
          <p:cNvPr id="23" name="Picture 2" descr="Songbirds Phonics Pack: Stage 2 More Stories (Book Band Red) - Scholastic  Shop">
            <a:extLst>
              <a:ext uri="{FF2B5EF4-FFF2-40B4-BE49-F238E27FC236}">
                <a16:creationId xmlns:a16="http://schemas.microsoft.com/office/drawing/2014/main" id="{C8B7051C-E39D-404C-8292-8948FEE0A255}"/>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2490" t="8310" r="2682" b="57557"/>
          <a:stretch/>
        </p:blipFill>
        <p:spPr bwMode="auto">
          <a:xfrm>
            <a:off x="1725612" y="3202184"/>
            <a:ext cx="3302146" cy="11885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27321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3B8A3-1B33-97AB-D892-B024FBFAC4BC}"/>
              </a:ext>
            </a:extLst>
          </p:cNvPr>
          <p:cNvSpPr>
            <a:spLocks noGrp="1"/>
          </p:cNvSpPr>
          <p:nvPr>
            <p:ph type="title"/>
          </p:nvPr>
        </p:nvSpPr>
        <p:spPr/>
        <p:txBody>
          <a:bodyPr/>
          <a:lstStyle/>
          <a:p>
            <a:r>
              <a:rPr lang="en-GB" dirty="0"/>
              <a:t>Home learning </a:t>
            </a:r>
          </a:p>
        </p:txBody>
      </p:sp>
      <p:sp>
        <p:nvSpPr>
          <p:cNvPr id="3" name="Content Placeholder 2">
            <a:extLst>
              <a:ext uri="{FF2B5EF4-FFF2-40B4-BE49-F238E27FC236}">
                <a16:creationId xmlns:a16="http://schemas.microsoft.com/office/drawing/2014/main" id="{7F993E24-9BC9-4ED6-E648-C209F1F5C52E}"/>
              </a:ext>
            </a:extLst>
          </p:cNvPr>
          <p:cNvSpPr>
            <a:spLocks noGrp="1"/>
          </p:cNvSpPr>
          <p:nvPr>
            <p:ph idx="1"/>
          </p:nvPr>
        </p:nvSpPr>
        <p:spPr/>
        <p:txBody>
          <a:bodyPr/>
          <a:lstStyle/>
          <a:p>
            <a:r>
              <a:rPr lang="en-GB" dirty="0"/>
              <a:t>In addition to reading, children will be given a piece of Maths and Spelling homework.</a:t>
            </a:r>
          </a:p>
          <a:p>
            <a:r>
              <a:rPr lang="en-GB" dirty="0"/>
              <a:t>Maths will be based on learning that they have been doing that week.</a:t>
            </a:r>
          </a:p>
          <a:p>
            <a:r>
              <a:rPr lang="en-GB" dirty="0"/>
              <a:t>Spelling will be based on the Year 1 common exception words. These are words which are tricky to spell phonetically, and which are used often in their writing. </a:t>
            </a:r>
          </a:p>
          <a:p>
            <a:r>
              <a:rPr lang="en-GB" dirty="0"/>
              <a:t>If you have any concerns, or your child is finding it more difficult than you would expect, please come and talk to me. </a:t>
            </a:r>
          </a:p>
        </p:txBody>
      </p:sp>
    </p:spTree>
    <p:extLst>
      <p:ext uri="{BB962C8B-B14F-4D97-AF65-F5344CB8AC3E}">
        <p14:creationId xmlns:p14="http://schemas.microsoft.com/office/powerpoint/2010/main" val="25962957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opmarks" pitchFamily="2" charset="0"/>
              </a:rPr>
              <a:t>Online resources available</a:t>
            </a:r>
          </a:p>
        </p:txBody>
      </p:sp>
      <p:sp>
        <p:nvSpPr>
          <p:cNvPr id="3" name="Content Placeholder 2"/>
          <p:cNvSpPr>
            <a:spLocks noGrp="1"/>
          </p:cNvSpPr>
          <p:nvPr>
            <p:ph idx="1"/>
          </p:nvPr>
        </p:nvSpPr>
        <p:spPr/>
        <p:txBody>
          <a:bodyPr/>
          <a:lstStyle/>
          <a:p>
            <a:r>
              <a:rPr lang="en-US" dirty="0">
                <a:latin typeface="Topmarks" pitchFamily="2" charset="0"/>
              </a:rPr>
              <a:t>Ruth Miskin Parents’ Page:</a:t>
            </a:r>
          </a:p>
          <a:p>
            <a:r>
              <a:rPr lang="en-US" dirty="0">
                <a:latin typeface="Topmarks" pitchFamily="2" charset="0"/>
                <a:hlinkClick r:id="rId3"/>
              </a:rPr>
              <a:t>http://www.ruthmiskin.com/en/parents/</a:t>
            </a:r>
            <a:endParaRPr lang="en-US" dirty="0">
              <a:latin typeface="Topmarks" pitchFamily="2" charset="0"/>
            </a:endParaRPr>
          </a:p>
          <a:p>
            <a:endParaRPr lang="en-US" dirty="0">
              <a:latin typeface="Topmarks" pitchFamily="2" charset="0"/>
            </a:endParaRPr>
          </a:p>
          <a:p>
            <a:r>
              <a:rPr lang="en-US" dirty="0">
                <a:latin typeface="Topmarks" pitchFamily="2" charset="0"/>
              </a:rPr>
              <a:t>Ruth Miskin Facebook:</a:t>
            </a:r>
          </a:p>
          <a:p>
            <a:r>
              <a:rPr lang="en-US" dirty="0">
                <a:latin typeface="Topmarks" pitchFamily="2" charset="0"/>
                <a:hlinkClick r:id="rId4"/>
              </a:rPr>
              <a:t>https://www.facebook.com/miskin.education</a:t>
            </a:r>
            <a:endParaRPr lang="en-US" dirty="0">
              <a:latin typeface="Topmarks" pitchFamily="2" charset="0"/>
            </a:endParaRPr>
          </a:p>
          <a:p>
            <a:endParaRPr lang="en-US" dirty="0">
              <a:latin typeface="Topmarks" pitchFamily="2" charset="0"/>
            </a:endParaRPr>
          </a:p>
          <a:p>
            <a:r>
              <a:rPr lang="en-US" dirty="0">
                <a:latin typeface="Topmarks" pitchFamily="2" charset="0"/>
              </a:rPr>
              <a:t>Free e-books for home reading:</a:t>
            </a:r>
          </a:p>
          <a:p>
            <a:r>
              <a:rPr lang="en-US" dirty="0">
                <a:latin typeface="Topmarks" pitchFamily="2" charset="0"/>
                <a:hlinkClick r:id="rId5"/>
              </a:rPr>
              <a:t>http://www.oxfordowl.co.uk/Reading/</a:t>
            </a:r>
            <a:endParaRPr lang="en-US" dirty="0">
              <a:latin typeface="Topmarks" pitchFamily="2" charset="0"/>
            </a:endParaRPr>
          </a:p>
          <a:p>
            <a:endParaRPr lang="en-US" dirty="0"/>
          </a:p>
          <a:p>
            <a:endParaRPr lang="en-US" dirty="0"/>
          </a:p>
        </p:txBody>
      </p:sp>
    </p:spTree>
    <p:extLst>
      <p:ext uri="{BB962C8B-B14F-4D97-AF65-F5344CB8AC3E}">
        <p14:creationId xmlns:p14="http://schemas.microsoft.com/office/powerpoint/2010/main" val="18725114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2374</TotalTime>
  <Words>621</Words>
  <Application>Microsoft Office PowerPoint</Application>
  <PresentationFormat>Widescreen</PresentationFormat>
  <Paragraphs>50</Paragraphs>
  <Slides>11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Comic Sans MS</vt:lpstr>
      <vt:lpstr>Topmarks</vt:lpstr>
      <vt:lpstr>Office Theme</vt:lpstr>
      <vt:lpstr>PowerPoint Presentation</vt:lpstr>
      <vt:lpstr>PowerPoint Presentation</vt:lpstr>
      <vt:lpstr>Our classroom environment</vt:lpstr>
      <vt:lpstr>Year 1 day</vt:lpstr>
      <vt:lpstr>How can I support my child?</vt:lpstr>
      <vt:lpstr>Read Write Inc. Phonics daily lessons</vt:lpstr>
      <vt:lpstr>Parent information sessions</vt:lpstr>
      <vt:lpstr>PowerPoint Presentation</vt:lpstr>
      <vt:lpstr>Repeated readings Again! Again!</vt:lpstr>
      <vt:lpstr>Home learning </vt:lpstr>
      <vt:lpstr>Online resources available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 Write Inc</dc:title>
  <dc:creator>Melissa Bancroft-Turner</dc:creator>
  <cp:lastModifiedBy>Alison Whittaker</cp:lastModifiedBy>
  <cp:revision>7</cp:revision>
  <dcterms:created xsi:type="dcterms:W3CDTF">2023-09-11T09:22:30Z</dcterms:created>
  <dcterms:modified xsi:type="dcterms:W3CDTF">2025-09-06T10:48:37Z</dcterms:modified>
</cp:coreProperties>
</file>